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9"/>
  </p:notesMasterIdLst>
  <p:sldIdLst>
    <p:sldId id="256" r:id="rId2"/>
    <p:sldId id="303" r:id="rId3"/>
    <p:sldId id="284" r:id="rId4"/>
    <p:sldId id="302" r:id="rId5"/>
    <p:sldId id="257" r:id="rId6"/>
    <p:sldId id="289" r:id="rId7"/>
    <p:sldId id="271" r:id="rId8"/>
    <p:sldId id="272" r:id="rId9"/>
    <p:sldId id="300" r:id="rId10"/>
    <p:sldId id="274" r:id="rId11"/>
    <p:sldId id="301" r:id="rId12"/>
    <p:sldId id="273" r:id="rId13"/>
    <p:sldId id="291" r:id="rId14"/>
    <p:sldId id="278" r:id="rId15"/>
    <p:sldId id="283" r:id="rId16"/>
    <p:sldId id="290" r:id="rId17"/>
    <p:sldId id="25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1"/>
  </p:normalViewPr>
  <p:slideViewPr>
    <p:cSldViewPr snapToGrid="0">
      <p:cViewPr varScale="1">
        <p:scale>
          <a:sx n="110" d="100"/>
          <a:sy n="110" d="100"/>
        </p:scale>
        <p:origin x="6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63C89D-30D9-4C53-BC0C-E4F9B1D2B10A}"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FD110498-F993-41E6-ACA2-458334441114}">
      <dgm:prSet/>
      <dgm:spPr/>
      <dgm:t>
        <a:bodyPr/>
        <a:lstStyle/>
        <a:p>
          <a:r>
            <a:rPr lang="en-US" dirty="0"/>
            <a:t>1) </a:t>
          </a:r>
          <a:r>
            <a:rPr lang="en-US" b="1" dirty="0"/>
            <a:t>MQ1.</a:t>
          </a:r>
          <a:r>
            <a:rPr lang="en-US" dirty="0"/>
            <a:t> Is </a:t>
          </a:r>
          <a:r>
            <a:rPr lang="en-US" b="1" i="1" dirty="0"/>
            <a:t>Username Squatting </a:t>
          </a:r>
          <a:r>
            <a:rPr lang="en-US" dirty="0"/>
            <a:t>a prevalent problem in OSNs?</a:t>
          </a:r>
        </a:p>
      </dgm:t>
    </dgm:pt>
    <dgm:pt modelId="{4D7E05B6-017F-435E-B289-1E6956063C9D}" type="parTrans" cxnId="{63CC83C1-12D1-4E3E-94C2-70A0DEF17429}">
      <dgm:prSet/>
      <dgm:spPr/>
      <dgm:t>
        <a:bodyPr/>
        <a:lstStyle/>
        <a:p>
          <a:endParaRPr lang="en-US"/>
        </a:p>
      </dgm:t>
    </dgm:pt>
    <dgm:pt modelId="{123B86B8-800D-4769-B560-770A44BC8B63}" type="sibTrans" cxnId="{63CC83C1-12D1-4E3E-94C2-70A0DEF17429}">
      <dgm:prSet/>
      <dgm:spPr/>
      <dgm:t>
        <a:bodyPr/>
        <a:lstStyle/>
        <a:p>
          <a:endParaRPr lang="en-US"/>
        </a:p>
      </dgm:t>
    </dgm:pt>
    <dgm:pt modelId="{304CE59A-059C-4E96-8EF0-A95A4A6E97E8}">
      <dgm:prSet/>
      <dgm:spPr/>
      <dgm:t>
        <a:bodyPr/>
        <a:lstStyle/>
        <a:p>
          <a:r>
            <a:rPr lang="en-US" dirty="0"/>
            <a:t>2) </a:t>
          </a:r>
          <a:r>
            <a:rPr lang="en-US" b="1" dirty="0"/>
            <a:t>MQ2.</a:t>
          </a:r>
          <a:r>
            <a:rPr lang="en-US" dirty="0"/>
            <a:t> How does it contribute to online confusion?</a:t>
          </a:r>
        </a:p>
      </dgm:t>
    </dgm:pt>
    <dgm:pt modelId="{909F4614-D990-4282-A78E-507E691D2F56}" type="parTrans" cxnId="{0E4B327D-9177-4B36-902E-0157637416E5}">
      <dgm:prSet/>
      <dgm:spPr/>
      <dgm:t>
        <a:bodyPr/>
        <a:lstStyle/>
        <a:p>
          <a:endParaRPr lang="en-US"/>
        </a:p>
      </dgm:t>
    </dgm:pt>
    <dgm:pt modelId="{44AE930A-429D-4749-BB01-70D2CB28E82B}" type="sibTrans" cxnId="{0E4B327D-9177-4B36-902E-0157637416E5}">
      <dgm:prSet/>
      <dgm:spPr/>
      <dgm:t>
        <a:bodyPr/>
        <a:lstStyle/>
        <a:p>
          <a:endParaRPr lang="en-US"/>
        </a:p>
      </dgm:t>
    </dgm:pt>
    <dgm:pt modelId="{C38CF328-A6D1-4B5C-8CF1-A3E66D86C28C}">
      <dgm:prSet/>
      <dgm:spPr/>
      <dgm:t>
        <a:bodyPr/>
        <a:lstStyle/>
        <a:p>
          <a:r>
            <a:rPr lang="en-US" dirty="0"/>
            <a:t>3) </a:t>
          </a:r>
          <a:r>
            <a:rPr lang="en-US" b="1" dirty="0"/>
            <a:t>MQ3.</a:t>
          </a:r>
          <a:r>
            <a:rPr lang="en-US" dirty="0"/>
            <a:t> What are the usernames characteristics of the most problematic bot/suspended accounts? </a:t>
          </a:r>
        </a:p>
        <a:p>
          <a:r>
            <a:rPr lang="en-US" i="1" dirty="0"/>
            <a:t>(</a:t>
          </a:r>
          <a:r>
            <a:rPr lang="en" i="1" dirty="0"/>
            <a:t>not covered in this talk</a:t>
          </a:r>
          <a:r>
            <a:rPr lang="en-US" i="1" dirty="0"/>
            <a:t>)</a:t>
          </a:r>
        </a:p>
      </dgm:t>
    </dgm:pt>
    <dgm:pt modelId="{6A0551C3-9432-43CA-8915-3DE5BD72960B}" type="parTrans" cxnId="{F980FC5D-E5F2-4A37-90EC-0E25D9C5D95A}">
      <dgm:prSet/>
      <dgm:spPr/>
      <dgm:t>
        <a:bodyPr/>
        <a:lstStyle/>
        <a:p>
          <a:endParaRPr lang="en-US"/>
        </a:p>
      </dgm:t>
    </dgm:pt>
    <dgm:pt modelId="{69590A69-86BB-4283-9A87-914076D54BF6}" type="sibTrans" cxnId="{F980FC5D-E5F2-4A37-90EC-0E25D9C5D95A}">
      <dgm:prSet/>
      <dgm:spPr/>
      <dgm:t>
        <a:bodyPr/>
        <a:lstStyle/>
        <a:p>
          <a:endParaRPr lang="en-US"/>
        </a:p>
      </dgm:t>
    </dgm:pt>
    <dgm:pt modelId="{5D3CE196-D106-4700-931A-5625274B0E14}">
      <dgm:prSet/>
      <dgm:spPr/>
      <dgm:t>
        <a:bodyPr/>
        <a:lstStyle/>
        <a:p>
          <a:r>
            <a:rPr lang="en-US" dirty="0"/>
            <a:t>4) </a:t>
          </a:r>
          <a:r>
            <a:rPr lang="en-US" b="1" dirty="0"/>
            <a:t>MQ4.</a:t>
          </a:r>
          <a:r>
            <a:rPr lang="en-US" dirty="0"/>
            <a:t> What is the behavior of bots/suspended accounts? </a:t>
          </a:r>
          <a:r>
            <a:rPr lang="en-US" i="1" dirty="0"/>
            <a:t>(</a:t>
          </a:r>
          <a:r>
            <a:rPr lang="en" i="1" dirty="0"/>
            <a:t>not covered in this talk</a:t>
          </a:r>
          <a:r>
            <a:rPr lang="en-US" i="1" dirty="0"/>
            <a:t>)</a:t>
          </a:r>
        </a:p>
      </dgm:t>
    </dgm:pt>
    <dgm:pt modelId="{915B2B62-DCED-400F-9DF7-3197776E5E08}" type="parTrans" cxnId="{4EEAE04D-22D7-4DAF-AFB7-4354316C10CF}">
      <dgm:prSet/>
      <dgm:spPr/>
      <dgm:t>
        <a:bodyPr/>
        <a:lstStyle/>
        <a:p>
          <a:endParaRPr lang="en-US"/>
        </a:p>
      </dgm:t>
    </dgm:pt>
    <dgm:pt modelId="{D8F99303-988F-4F2A-9258-8F6CF325C0FF}" type="sibTrans" cxnId="{4EEAE04D-22D7-4DAF-AFB7-4354316C10CF}">
      <dgm:prSet/>
      <dgm:spPr/>
      <dgm:t>
        <a:bodyPr/>
        <a:lstStyle/>
        <a:p>
          <a:endParaRPr lang="en-US"/>
        </a:p>
      </dgm:t>
    </dgm:pt>
    <dgm:pt modelId="{CC7AB7A3-3929-43E4-B8AB-7DCA56F49F1A}">
      <dgm:prSet/>
      <dgm:spPr/>
      <dgm:t>
        <a:bodyPr/>
        <a:lstStyle/>
        <a:p>
          <a:r>
            <a:rPr lang="en-US" dirty="0"/>
            <a:t>5) Can we use those insights to develop a tool that identifies malicious accounts?</a:t>
          </a:r>
        </a:p>
      </dgm:t>
    </dgm:pt>
    <dgm:pt modelId="{CBA57EF8-8C18-4FB0-AC3E-A367565998F1}" type="parTrans" cxnId="{DDD8E8C2-EF45-43A2-904B-5A12CC65DA67}">
      <dgm:prSet/>
      <dgm:spPr/>
      <dgm:t>
        <a:bodyPr/>
        <a:lstStyle/>
        <a:p>
          <a:endParaRPr lang="en-US"/>
        </a:p>
      </dgm:t>
    </dgm:pt>
    <dgm:pt modelId="{91081F0E-1BDC-4572-A941-ABC9073EE72D}" type="sibTrans" cxnId="{DDD8E8C2-EF45-43A2-904B-5A12CC65DA67}">
      <dgm:prSet/>
      <dgm:spPr/>
      <dgm:t>
        <a:bodyPr/>
        <a:lstStyle/>
        <a:p>
          <a:endParaRPr lang="en-US"/>
        </a:p>
      </dgm:t>
    </dgm:pt>
    <dgm:pt modelId="{8F3ED286-8F24-4FCA-BD63-778529E1F93B}" type="pres">
      <dgm:prSet presAssocID="{2C63C89D-30D9-4C53-BC0C-E4F9B1D2B10A}" presName="vert0" presStyleCnt="0">
        <dgm:presLayoutVars>
          <dgm:dir/>
          <dgm:animOne val="branch"/>
          <dgm:animLvl val="lvl"/>
        </dgm:presLayoutVars>
      </dgm:prSet>
      <dgm:spPr/>
    </dgm:pt>
    <dgm:pt modelId="{3FB9FDBB-2A43-4846-A6B9-3362BC439BC6}" type="pres">
      <dgm:prSet presAssocID="{FD110498-F993-41E6-ACA2-458334441114}" presName="thickLine" presStyleLbl="alignNode1" presStyleIdx="0" presStyleCnt="5"/>
      <dgm:spPr/>
    </dgm:pt>
    <dgm:pt modelId="{5C72E784-B044-478D-95D3-2DD1D8D06649}" type="pres">
      <dgm:prSet presAssocID="{FD110498-F993-41E6-ACA2-458334441114}" presName="horz1" presStyleCnt="0"/>
      <dgm:spPr/>
    </dgm:pt>
    <dgm:pt modelId="{DEF50C89-1A86-435D-8840-327541C73D07}" type="pres">
      <dgm:prSet presAssocID="{FD110498-F993-41E6-ACA2-458334441114}" presName="tx1" presStyleLbl="revTx" presStyleIdx="0" presStyleCnt="5" custScaleY="70791"/>
      <dgm:spPr/>
    </dgm:pt>
    <dgm:pt modelId="{6667D9F6-B43B-48EC-A2AB-55E2388DC1E5}" type="pres">
      <dgm:prSet presAssocID="{FD110498-F993-41E6-ACA2-458334441114}" presName="vert1" presStyleCnt="0"/>
      <dgm:spPr/>
    </dgm:pt>
    <dgm:pt modelId="{DF401BDA-EE97-4EB9-A97A-0E58797A0151}" type="pres">
      <dgm:prSet presAssocID="{304CE59A-059C-4E96-8EF0-A95A4A6E97E8}" presName="thickLine" presStyleLbl="alignNode1" presStyleIdx="1" presStyleCnt="5"/>
      <dgm:spPr/>
    </dgm:pt>
    <dgm:pt modelId="{EE370693-59CD-49F8-A630-5863C2388DD5}" type="pres">
      <dgm:prSet presAssocID="{304CE59A-059C-4E96-8EF0-A95A4A6E97E8}" presName="horz1" presStyleCnt="0"/>
      <dgm:spPr/>
    </dgm:pt>
    <dgm:pt modelId="{6B8921A8-20A0-4C21-8511-8963EA0297D9}" type="pres">
      <dgm:prSet presAssocID="{304CE59A-059C-4E96-8EF0-A95A4A6E97E8}" presName="tx1" presStyleLbl="revTx" presStyleIdx="1" presStyleCnt="5" custScaleY="63195"/>
      <dgm:spPr/>
    </dgm:pt>
    <dgm:pt modelId="{5D5E2111-A730-4724-8AE6-3A1DCB853256}" type="pres">
      <dgm:prSet presAssocID="{304CE59A-059C-4E96-8EF0-A95A4A6E97E8}" presName="vert1" presStyleCnt="0"/>
      <dgm:spPr/>
    </dgm:pt>
    <dgm:pt modelId="{66381B04-F4D1-40EC-A4DB-B87A19DFC6C7}" type="pres">
      <dgm:prSet presAssocID="{C38CF328-A6D1-4B5C-8CF1-A3E66D86C28C}" presName="thickLine" presStyleLbl="alignNode1" presStyleIdx="2" presStyleCnt="5"/>
      <dgm:spPr/>
    </dgm:pt>
    <dgm:pt modelId="{04E6D946-F319-416C-8C40-6B3D67826D83}" type="pres">
      <dgm:prSet presAssocID="{C38CF328-A6D1-4B5C-8CF1-A3E66D86C28C}" presName="horz1" presStyleCnt="0"/>
      <dgm:spPr/>
    </dgm:pt>
    <dgm:pt modelId="{6408A688-2C12-43F9-9B25-0D9E3ECD25A6}" type="pres">
      <dgm:prSet presAssocID="{C38CF328-A6D1-4B5C-8CF1-A3E66D86C28C}" presName="tx1" presStyleLbl="revTx" presStyleIdx="2" presStyleCnt="5"/>
      <dgm:spPr/>
    </dgm:pt>
    <dgm:pt modelId="{C572DD30-220E-4DE0-AF8C-070A7E998235}" type="pres">
      <dgm:prSet presAssocID="{C38CF328-A6D1-4B5C-8CF1-A3E66D86C28C}" presName="vert1" presStyleCnt="0"/>
      <dgm:spPr/>
    </dgm:pt>
    <dgm:pt modelId="{CFB893BF-9E12-4130-897F-0242CE727957}" type="pres">
      <dgm:prSet presAssocID="{5D3CE196-D106-4700-931A-5625274B0E14}" presName="thickLine" presStyleLbl="alignNode1" presStyleIdx="3" presStyleCnt="5"/>
      <dgm:spPr/>
    </dgm:pt>
    <dgm:pt modelId="{50DBC84A-F365-4164-A271-9AE69DB4327C}" type="pres">
      <dgm:prSet presAssocID="{5D3CE196-D106-4700-931A-5625274B0E14}" presName="horz1" presStyleCnt="0"/>
      <dgm:spPr/>
    </dgm:pt>
    <dgm:pt modelId="{BC825034-878F-474B-902E-11179CE7BE0E}" type="pres">
      <dgm:prSet presAssocID="{5D3CE196-D106-4700-931A-5625274B0E14}" presName="tx1" presStyleLbl="revTx" presStyleIdx="3" presStyleCnt="5" custScaleY="64066"/>
      <dgm:spPr/>
    </dgm:pt>
    <dgm:pt modelId="{115CBEDE-678F-4F91-9954-36F930035514}" type="pres">
      <dgm:prSet presAssocID="{5D3CE196-D106-4700-931A-5625274B0E14}" presName="vert1" presStyleCnt="0"/>
      <dgm:spPr/>
    </dgm:pt>
    <dgm:pt modelId="{078DAB1D-BB08-457B-A89E-68224AEB5989}" type="pres">
      <dgm:prSet presAssocID="{CC7AB7A3-3929-43E4-B8AB-7DCA56F49F1A}" presName="thickLine" presStyleLbl="alignNode1" presStyleIdx="4" presStyleCnt="5"/>
      <dgm:spPr/>
    </dgm:pt>
    <dgm:pt modelId="{AAB228B5-25B6-4FA6-A051-E92F56A99A3D}" type="pres">
      <dgm:prSet presAssocID="{CC7AB7A3-3929-43E4-B8AB-7DCA56F49F1A}" presName="horz1" presStyleCnt="0"/>
      <dgm:spPr/>
    </dgm:pt>
    <dgm:pt modelId="{3904EDE7-9901-4F17-9206-B216DB32AD3D}" type="pres">
      <dgm:prSet presAssocID="{CC7AB7A3-3929-43E4-B8AB-7DCA56F49F1A}" presName="tx1" presStyleLbl="revTx" presStyleIdx="4" presStyleCnt="5"/>
      <dgm:spPr/>
    </dgm:pt>
    <dgm:pt modelId="{C7393D65-B84A-4ECD-89E6-1F995FBDC800}" type="pres">
      <dgm:prSet presAssocID="{CC7AB7A3-3929-43E4-B8AB-7DCA56F49F1A}" presName="vert1" presStyleCnt="0"/>
      <dgm:spPr/>
    </dgm:pt>
  </dgm:ptLst>
  <dgm:cxnLst>
    <dgm:cxn modelId="{4EEAE04D-22D7-4DAF-AFB7-4354316C10CF}" srcId="{2C63C89D-30D9-4C53-BC0C-E4F9B1D2B10A}" destId="{5D3CE196-D106-4700-931A-5625274B0E14}" srcOrd="3" destOrd="0" parTransId="{915B2B62-DCED-400F-9DF7-3197776E5E08}" sibTransId="{D8F99303-988F-4F2A-9258-8F6CF325C0FF}"/>
    <dgm:cxn modelId="{F980FC5D-E5F2-4A37-90EC-0E25D9C5D95A}" srcId="{2C63C89D-30D9-4C53-BC0C-E4F9B1D2B10A}" destId="{C38CF328-A6D1-4B5C-8CF1-A3E66D86C28C}" srcOrd="2" destOrd="0" parTransId="{6A0551C3-9432-43CA-8915-3DE5BD72960B}" sibTransId="{69590A69-86BB-4283-9A87-914076D54BF6}"/>
    <dgm:cxn modelId="{0EF3DD6E-D20F-472C-B197-A29EE1F86117}" type="presOf" srcId="{C38CF328-A6D1-4B5C-8CF1-A3E66D86C28C}" destId="{6408A688-2C12-43F9-9B25-0D9E3ECD25A6}" srcOrd="0" destOrd="0" presId="urn:microsoft.com/office/officeart/2008/layout/LinedList"/>
    <dgm:cxn modelId="{053FAA70-8453-4F87-9F0A-AE89E4DAB629}" type="presOf" srcId="{2C63C89D-30D9-4C53-BC0C-E4F9B1D2B10A}" destId="{8F3ED286-8F24-4FCA-BD63-778529E1F93B}" srcOrd="0" destOrd="0" presId="urn:microsoft.com/office/officeart/2008/layout/LinedList"/>
    <dgm:cxn modelId="{0E4B327D-9177-4B36-902E-0157637416E5}" srcId="{2C63C89D-30D9-4C53-BC0C-E4F9B1D2B10A}" destId="{304CE59A-059C-4E96-8EF0-A95A4A6E97E8}" srcOrd="1" destOrd="0" parTransId="{909F4614-D990-4282-A78E-507E691D2F56}" sibTransId="{44AE930A-429D-4749-BB01-70D2CB28E82B}"/>
    <dgm:cxn modelId="{C79ECDA1-5F85-44EB-A9E4-2D2A04901DA1}" type="presOf" srcId="{FD110498-F993-41E6-ACA2-458334441114}" destId="{DEF50C89-1A86-435D-8840-327541C73D07}" srcOrd="0" destOrd="0" presId="urn:microsoft.com/office/officeart/2008/layout/LinedList"/>
    <dgm:cxn modelId="{E27F4AAB-FAF9-43DE-9152-8B6699EF968F}" type="presOf" srcId="{CC7AB7A3-3929-43E4-B8AB-7DCA56F49F1A}" destId="{3904EDE7-9901-4F17-9206-B216DB32AD3D}" srcOrd="0" destOrd="0" presId="urn:microsoft.com/office/officeart/2008/layout/LinedList"/>
    <dgm:cxn modelId="{BB5C05BD-A1E2-4F93-862C-2A3A22A430A8}" type="presOf" srcId="{5D3CE196-D106-4700-931A-5625274B0E14}" destId="{BC825034-878F-474B-902E-11179CE7BE0E}" srcOrd="0" destOrd="0" presId="urn:microsoft.com/office/officeart/2008/layout/LinedList"/>
    <dgm:cxn modelId="{63CC83C1-12D1-4E3E-94C2-70A0DEF17429}" srcId="{2C63C89D-30D9-4C53-BC0C-E4F9B1D2B10A}" destId="{FD110498-F993-41E6-ACA2-458334441114}" srcOrd="0" destOrd="0" parTransId="{4D7E05B6-017F-435E-B289-1E6956063C9D}" sibTransId="{123B86B8-800D-4769-B560-770A44BC8B63}"/>
    <dgm:cxn modelId="{DDD8E8C2-EF45-43A2-904B-5A12CC65DA67}" srcId="{2C63C89D-30D9-4C53-BC0C-E4F9B1D2B10A}" destId="{CC7AB7A3-3929-43E4-B8AB-7DCA56F49F1A}" srcOrd="4" destOrd="0" parTransId="{CBA57EF8-8C18-4FB0-AC3E-A367565998F1}" sibTransId="{91081F0E-1BDC-4572-A941-ABC9073EE72D}"/>
    <dgm:cxn modelId="{A4E65CD8-C738-4819-AF3F-13B6C357CEFA}" type="presOf" srcId="{304CE59A-059C-4E96-8EF0-A95A4A6E97E8}" destId="{6B8921A8-20A0-4C21-8511-8963EA0297D9}" srcOrd="0" destOrd="0" presId="urn:microsoft.com/office/officeart/2008/layout/LinedList"/>
    <dgm:cxn modelId="{1941F2CE-0991-4319-BCE9-1371756A8E30}" type="presParOf" srcId="{8F3ED286-8F24-4FCA-BD63-778529E1F93B}" destId="{3FB9FDBB-2A43-4846-A6B9-3362BC439BC6}" srcOrd="0" destOrd="0" presId="urn:microsoft.com/office/officeart/2008/layout/LinedList"/>
    <dgm:cxn modelId="{FB19C9A3-13CB-4C43-9DCC-1F0C79D97630}" type="presParOf" srcId="{8F3ED286-8F24-4FCA-BD63-778529E1F93B}" destId="{5C72E784-B044-478D-95D3-2DD1D8D06649}" srcOrd="1" destOrd="0" presId="urn:microsoft.com/office/officeart/2008/layout/LinedList"/>
    <dgm:cxn modelId="{50DC2C24-38A9-4C60-BAA6-994319C57C3D}" type="presParOf" srcId="{5C72E784-B044-478D-95D3-2DD1D8D06649}" destId="{DEF50C89-1A86-435D-8840-327541C73D07}" srcOrd="0" destOrd="0" presId="urn:microsoft.com/office/officeart/2008/layout/LinedList"/>
    <dgm:cxn modelId="{3110C1F2-E49B-4D0C-AB19-DDEBF167CDC7}" type="presParOf" srcId="{5C72E784-B044-478D-95D3-2DD1D8D06649}" destId="{6667D9F6-B43B-48EC-A2AB-55E2388DC1E5}" srcOrd="1" destOrd="0" presId="urn:microsoft.com/office/officeart/2008/layout/LinedList"/>
    <dgm:cxn modelId="{95BC877B-DB1C-4918-A6C8-4B49B2376E9C}" type="presParOf" srcId="{8F3ED286-8F24-4FCA-BD63-778529E1F93B}" destId="{DF401BDA-EE97-4EB9-A97A-0E58797A0151}" srcOrd="2" destOrd="0" presId="urn:microsoft.com/office/officeart/2008/layout/LinedList"/>
    <dgm:cxn modelId="{7E50A06E-B8BE-4285-A4C5-E11739746539}" type="presParOf" srcId="{8F3ED286-8F24-4FCA-BD63-778529E1F93B}" destId="{EE370693-59CD-49F8-A630-5863C2388DD5}" srcOrd="3" destOrd="0" presId="urn:microsoft.com/office/officeart/2008/layout/LinedList"/>
    <dgm:cxn modelId="{63F10164-9886-4554-A035-3DBF66EBDE19}" type="presParOf" srcId="{EE370693-59CD-49F8-A630-5863C2388DD5}" destId="{6B8921A8-20A0-4C21-8511-8963EA0297D9}" srcOrd="0" destOrd="0" presId="urn:microsoft.com/office/officeart/2008/layout/LinedList"/>
    <dgm:cxn modelId="{2D1C8CE9-F4B8-4EBA-9D4E-1CB9D7C6F24C}" type="presParOf" srcId="{EE370693-59CD-49F8-A630-5863C2388DD5}" destId="{5D5E2111-A730-4724-8AE6-3A1DCB853256}" srcOrd="1" destOrd="0" presId="urn:microsoft.com/office/officeart/2008/layout/LinedList"/>
    <dgm:cxn modelId="{355B8E80-D8E3-482C-837B-78B44E122419}" type="presParOf" srcId="{8F3ED286-8F24-4FCA-BD63-778529E1F93B}" destId="{66381B04-F4D1-40EC-A4DB-B87A19DFC6C7}" srcOrd="4" destOrd="0" presId="urn:microsoft.com/office/officeart/2008/layout/LinedList"/>
    <dgm:cxn modelId="{3B4D0C0A-22E1-4961-BBFD-0DCC53505CBB}" type="presParOf" srcId="{8F3ED286-8F24-4FCA-BD63-778529E1F93B}" destId="{04E6D946-F319-416C-8C40-6B3D67826D83}" srcOrd="5" destOrd="0" presId="urn:microsoft.com/office/officeart/2008/layout/LinedList"/>
    <dgm:cxn modelId="{F4D3D8FD-1891-4219-9467-4398A8ECD6DE}" type="presParOf" srcId="{04E6D946-F319-416C-8C40-6B3D67826D83}" destId="{6408A688-2C12-43F9-9B25-0D9E3ECD25A6}" srcOrd="0" destOrd="0" presId="urn:microsoft.com/office/officeart/2008/layout/LinedList"/>
    <dgm:cxn modelId="{0E0FE066-7CFC-413F-9C26-12A5B98C5F3B}" type="presParOf" srcId="{04E6D946-F319-416C-8C40-6B3D67826D83}" destId="{C572DD30-220E-4DE0-AF8C-070A7E998235}" srcOrd="1" destOrd="0" presId="urn:microsoft.com/office/officeart/2008/layout/LinedList"/>
    <dgm:cxn modelId="{541B7113-5489-4ED1-A312-994067D09C27}" type="presParOf" srcId="{8F3ED286-8F24-4FCA-BD63-778529E1F93B}" destId="{CFB893BF-9E12-4130-897F-0242CE727957}" srcOrd="6" destOrd="0" presId="urn:microsoft.com/office/officeart/2008/layout/LinedList"/>
    <dgm:cxn modelId="{BE030D6C-4C85-46DA-921A-92C2CA2B24A7}" type="presParOf" srcId="{8F3ED286-8F24-4FCA-BD63-778529E1F93B}" destId="{50DBC84A-F365-4164-A271-9AE69DB4327C}" srcOrd="7" destOrd="0" presId="urn:microsoft.com/office/officeart/2008/layout/LinedList"/>
    <dgm:cxn modelId="{72A2F9BA-AC0A-475F-A094-5D477FC5AE10}" type="presParOf" srcId="{50DBC84A-F365-4164-A271-9AE69DB4327C}" destId="{BC825034-878F-474B-902E-11179CE7BE0E}" srcOrd="0" destOrd="0" presId="urn:microsoft.com/office/officeart/2008/layout/LinedList"/>
    <dgm:cxn modelId="{F3C4AD04-C381-4739-BF06-122EB64D9465}" type="presParOf" srcId="{50DBC84A-F365-4164-A271-9AE69DB4327C}" destId="{115CBEDE-678F-4F91-9954-36F930035514}" srcOrd="1" destOrd="0" presId="urn:microsoft.com/office/officeart/2008/layout/LinedList"/>
    <dgm:cxn modelId="{C97AE59B-71F2-451C-AD44-B619902BD5FA}" type="presParOf" srcId="{8F3ED286-8F24-4FCA-BD63-778529E1F93B}" destId="{078DAB1D-BB08-457B-A89E-68224AEB5989}" srcOrd="8" destOrd="0" presId="urn:microsoft.com/office/officeart/2008/layout/LinedList"/>
    <dgm:cxn modelId="{19A4E171-49E1-43F9-B213-1E5FFC18D4E8}" type="presParOf" srcId="{8F3ED286-8F24-4FCA-BD63-778529E1F93B}" destId="{AAB228B5-25B6-4FA6-A051-E92F56A99A3D}" srcOrd="9" destOrd="0" presId="urn:microsoft.com/office/officeart/2008/layout/LinedList"/>
    <dgm:cxn modelId="{AC95A718-CC3E-4424-B8C9-F8E533AC15F4}" type="presParOf" srcId="{AAB228B5-25B6-4FA6-A051-E92F56A99A3D}" destId="{3904EDE7-9901-4F17-9206-B216DB32AD3D}" srcOrd="0" destOrd="0" presId="urn:microsoft.com/office/officeart/2008/layout/LinedList"/>
    <dgm:cxn modelId="{AE3A0992-3DE8-45E5-BE0A-31404C53F2B6}" type="presParOf" srcId="{AAB228B5-25B6-4FA6-A051-E92F56A99A3D}" destId="{C7393D65-B84A-4ECD-89E6-1F995FBDC800}"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1A95447-F87C-4CF2-B557-44D9D9A6166F}"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91C09F89-586A-432E-A1A4-41F122A800F0}">
      <dgm:prSet/>
      <dgm:spPr/>
      <dgm:t>
        <a:bodyPr/>
        <a:lstStyle/>
        <a:p>
          <a:r>
            <a:rPr lang="en-GB" b="1" dirty="0" err="1"/>
            <a:t>UsernameCrazy</a:t>
          </a:r>
          <a:r>
            <a:rPr lang="en-GB" b="1" dirty="0"/>
            <a:t>:</a:t>
          </a:r>
          <a:endParaRPr lang="en-US" b="1" dirty="0"/>
        </a:p>
      </dgm:t>
    </dgm:pt>
    <dgm:pt modelId="{CCB8D21B-5A83-4C38-8FCC-477CF0837FC3}" type="parTrans" cxnId="{926A9BCD-944B-489B-B04B-CC016FFB3CDA}">
      <dgm:prSet/>
      <dgm:spPr/>
      <dgm:t>
        <a:bodyPr/>
        <a:lstStyle/>
        <a:p>
          <a:endParaRPr lang="en-US"/>
        </a:p>
      </dgm:t>
    </dgm:pt>
    <dgm:pt modelId="{FDAD77A4-DF42-4AC7-BF5F-331CD2F9792F}" type="sibTrans" cxnId="{926A9BCD-944B-489B-B04B-CC016FFB3CDA}">
      <dgm:prSet/>
      <dgm:spPr/>
      <dgm:t>
        <a:bodyPr/>
        <a:lstStyle/>
        <a:p>
          <a:endParaRPr lang="en-US"/>
        </a:p>
      </dgm:t>
    </dgm:pt>
    <dgm:pt modelId="{4DAEFDDA-CDEC-4C2E-9301-B4E3FE8B07AB}">
      <dgm:prSet/>
      <dgm:spPr/>
      <dgm:t>
        <a:bodyPr/>
        <a:lstStyle/>
        <a:p>
          <a:r>
            <a:rPr lang="en-GB" b="1" dirty="0"/>
            <a:t>842,646</a:t>
          </a:r>
          <a:r>
            <a:rPr lang="en-GB" dirty="0"/>
            <a:t> usernames </a:t>
          </a:r>
          <a:r>
            <a:rPr lang="en-GB" b="1" dirty="0"/>
            <a:t>generated</a:t>
          </a:r>
          <a:endParaRPr lang="en-US" b="1" dirty="0"/>
        </a:p>
      </dgm:t>
    </dgm:pt>
    <dgm:pt modelId="{C915310A-4D6B-445C-AA3F-0A9268FBFB1C}" type="parTrans" cxnId="{DA0C2AAA-2F12-4B12-85A0-A99DF65AC86A}">
      <dgm:prSet/>
      <dgm:spPr/>
      <dgm:t>
        <a:bodyPr/>
        <a:lstStyle/>
        <a:p>
          <a:endParaRPr lang="en-US"/>
        </a:p>
      </dgm:t>
    </dgm:pt>
    <dgm:pt modelId="{419A2533-B353-4F1F-8DB1-D1F0AB696A90}" type="sibTrans" cxnId="{DA0C2AAA-2F12-4B12-85A0-A99DF65AC86A}">
      <dgm:prSet/>
      <dgm:spPr/>
      <dgm:t>
        <a:bodyPr/>
        <a:lstStyle/>
        <a:p>
          <a:endParaRPr lang="en-US"/>
        </a:p>
      </dgm:t>
    </dgm:pt>
    <dgm:pt modelId="{218EFCCC-4434-42BF-A26C-2185C5470875}">
      <dgm:prSet/>
      <dgm:spPr/>
      <dgm:t>
        <a:bodyPr/>
        <a:lstStyle/>
        <a:p>
          <a:r>
            <a:rPr lang="en-US" b="1" dirty="0"/>
            <a:t>43,994 exist</a:t>
          </a:r>
        </a:p>
      </dgm:t>
    </dgm:pt>
    <dgm:pt modelId="{631FAB72-4548-45CC-A1DA-CDABF9E3F55C}" type="parTrans" cxnId="{8F08A438-399D-4946-A383-96EC26D6EB69}">
      <dgm:prSet/>
      <dgm:spPr/>
      <dgm:t>
        <a:bodyPr/>
        <a:lstStyle/>
        <a:p>
          <a:endParaRPr lang="en-US"/>
        </a:p>
      </dgm:t>
    </dgm:pt>
    <dgm:pt modelId="{0DD4F05C-270C-4421-A12C-94E20126687F}" type="sibTrans" cxnId="{8F08A438-399D-4946-A383-96EC26D6EB69}">
      <dgm:prSet/>
      <dgm:spPr/>
      <dgm:t>
        <a:bodyPr/>
        <a:lstStyle/>
        <a:p>
          <a:endParaRPr lang="en-US"/>
        </a:p>
      </dgm:t>
    </dgm:pt>
    <dgm:pt modelId="{E94DD7A3-2AF4-472F-B817-A2EE5E386483}">
      <dgm:prSet/>
      <dgm:spPr/>
      <dgm:t>
        <a:bodyPr/>
        <a:lstStyle/>
        <a:p>
          <a:r>
            <a:rPr lang="en-US" b="1" dirty="0"/>
            <a:t>11,827 </a:t>
          </a:r>
          <a:r>
            <a:rPr lang="en-US" b="0" dirty="0"/>
            <a:t>have been </a:t>
          </a:r>
          <a:r>
            <a:rPr lang="en-US" b="1" dirty="0"/>
            <a:t>suspended</a:t>
          </a:r>
        </a:p>
      </dgm:t>
    </dgm:pt>
    <dgm:pt modelId="{C5FA2213-420D-46BA-85A8-F8426CDB4EF9}" type="parTrans" cxnId="{D3AE4D20-3DDC-49FB-8263-204248BE038E}">
      <dgm:prSet/>
      <dgm:spPr/>
      <dgm:t>
        <a:bodyPr/>
        <a:lstStyle/>
        <a:p>
          <a:endParaRPr lang="en-US"/>
        </a:p>
      </dgm:t>
    </dgm:pt>
    <dgm:pt modelId="{088C8FAC-F2E5-4564-820E-2E182A6121CB}" type="sibTrans" cxnId="{D3AE4D20-3DDC-49FB-8263-204248BE038E}">
      <dgm:prSet/>
      <dgm:spPr/>
      <dgm:t>
        <a:bodyPr/>
        <a:lstStyle/>
        <a:p>
          <a:endParaRPr lang="en-US"/>
        </a:p>
      </dgm:t>
    </dgm:pt>
    <dgm:pt modelId="{27209B3E-B0D8-4728-8E84-C8190630C8FE}" type="pres">
      <dgm:prSet presAssocID="{21A95447-F87C-4CF2-B557-44D9D9A6166F}" presName="linear" presStyleCnt="0">
        <dgm:presLayoutVars>
          <dgm:dir/>
          <dgm:animLvl val="lvl"/>
          <dgm:resizeHandles val="exact"/>
        </dgm:presLayoutVars>
      </dgm:prSet>
      <dgm:spPr/>
    </dgm:pt>
    <dgm:pt modelId="{D56B0ECD-7209-4672-B9F9-B3CC3865CD4A}" type="pres">
      <dgm:prSet presAssocID="{91C09F89-586A-432E-A1A4-41F122A800F0}" presName="parentLin" presStyleCnt="0"/>
      <dgm:spPr/>
    </dgm:pt>
    <dgm:pt modelId="{F3F3D3BE-ACC3-49F2-8AB3-7D4C73AAB70E}" type="pres">
      <dgm:prSet presAssocID="{91C09F89-586A-432E-A1A4-41F122A800F0}" presName="parentLeftMargin" presStyleLbl="node1" presStyleIdx="0" presStyleCnt="1"/>
      <dgm:spPr/>
    </dgm:pt>
    <dgm:pt modelId="{6FE740A3-01D0-4618-BA96-71978A5FF50B}" type="pres">
      <dgm:prSet presAssocID="{91C09F89-586A-432E-A1A4-41F122A800F0}" presName="parentText" presStyleLbl="node1" presStyleIdx="0" presStyleCnt="1">
        <dgm:presLayoutVars>
          <dgm:chMax val="0"/>
          <dgm:bulletEnabled val="1"/>
        </dgm:presLayoutVars>
      </dgm:prSet>
      <dgm:spPr/>
    </dgm:pt>
    <dgm:pt modelId="{2A5A9FBB-54BC-4263-89BB-8C91EA4767A5}" type="pres">
      <dgm:prSet presAssocID="{91C09F89-586A-432E-A1A4-41F122A800F0}" presName="negativeSpace" presStyleCnt="0"/>
      <dgm:spPr/>
    </dgm:pt>
    <dgm:pt modelId="{8239DEEF-EA59-4A97-935E-1C29C22A9F10}" type="pres">
      <dgm:prSet presAssocID="{91C09F89-586A-432E-A1A4-41F122A800F0}" presName="childText" presStyleLbl="conFgAcc1" presStyleIdx="0" presStyleCnt="1" custLinFactNeighborX="-3929" custLinFactNeighborY="-9613">
        <dgm:presLayoutVars>
          <dgm:bulletEnabled val="1"/>
        </dgm:presLayoutVars>
      </dgm:prSet>
      <dgm:spPr/>
    </dgm:pt>
  </dgm:ptLst>
  <dgm:cxnLst>
    <dgm:cxn modelId="{D3AE4D20-3DDC-49FB-8263-204248BE038E}" srcId="{91C09F89-586A-432E-A1A4-41F122A800F0}" destId="{E94DD7A3-2AF4-472F-B817-A2EE5E386483}" srcOrd="2" destOrd="0" parTransId="{C5FA2213-420D-46BA-85A8-F8426CDB4EF9}" sibTransId="{088C8FAC-F2E5-4564-820E-2E182A6121CB}"/>
    <dgm:cxn modelId="{C6CF6723-8967-4AFF-826D-778A9CF2A6E5}" type="presOf" srcId="{91C09F89-586A-432E-A1A4-41F122A800F0}" destId="{F3F3D3BE-ACC3-49F2-8AB3-7D4C73AAB70E}" srcOrd="0" destOrd="0" presId="urn:microsoft.com/office/officeart/2005/8/layout/list1"/>
    <dgm:cxn modelId="{0BBE3D2B-754E-49A6-B63D-8B2819DB6C80}" type="presOf" srcId="{91C09F89-586A-432E-A1A4-41F122A800F0}" destId="{6FE740A3-01D0-4618-BA96-71978A5FF50B}" srcOrd="1" destOrd="0" presId="urn:microsoft.com/office/officeart/2005/8/layout/list1"/>
    <dgm:cxn modelId="{8F08A438-399D-4946-A383-96EC26D6EB69}" srcId="{91C09F89-586A-432E-A1A4-41F122A800F0}" destId="{218EFCCC-4434-42BF-A26C-2185C5470875}" srcOrd="1" destOrd="0" parTransId="{631FAB72-4548-45CC-A1DA-CDABF9E3F55C}" sibTransId="{0DD4F05C-270C-4421-A12C-94E20126687F}"/>
    <dgm:cxn modelId="{F1C1A03A-B412-1A42-87CB-0E207B9268A5}" type="presOf" srcId="{218EFCCC-4434-42BF-A26C-2185C5470875}" destId="{8239DEEF-EA59-4A97-935E-1C29C22A9F10}" srcOrd="0" destOrd="1" presId="urn:microsoft.com/office/officeart/2005/8/layout/list1"/>
    <dgm:cxn modelId="{110D3293-F756-9545-B8A1-112D4CE9EFB0}" type="presOf" srcId="{E94DD7A3-2AF4-472F-B817-A2EE5E386483}" destId="{8239DEEF-EA59-4A97-935E-1C29C22A9F10}" srcOrd="0" destOrd="2" presId="urn:microsoft.com/office/officeart/2005/8/layout/list1"/>
    <dgm:cxn modelId="{B0F8CE97-5617-B947-8C0F-A49DB30F09E4}" type="presOf" srcId="{4DAEFDDA-CDEC-4C2E-9301-B4E3FE8B07AB}" destId="{8239DEEF-EA59-4A97-935E-1C29C22A9F10}" srcOrd="0" destOrd="0" presId="urn:microsoft.com/office/officeart/2005/8/layout/list1"/>
    <dgm:cxn modelId="{DA0C2AAA-2F12-4B12-85A0-A99DF65AC86A}" srcId="{91C09F89-586A-432E-A1A4-41F122A800F0}" destId="{4DAEFDDA-CDEC-4C2E-9301-B4E3FE8B07AB}" srcOrd="0" destOrd="0" parTransId="{C915310A-4D6B-445C-AA3F-0A9268FBFB1C}" sibTransId="{419A2533-B353-4F1F-8DB1-D1F0AB696A90}"/>
    <dgm:cxn modelId="{1FEAD6B4-AF79-40F9-A88E-3BCDC765AFC4}" type="presOf" srcId="{21A95447-F87C-4CF2-B557-44D9D9A6166F}" destId="{27209B3E-B0D8-4728-8E84-C8190630C8FE}" srcOrd="0" destOrd="0" presId="urn:microsoft.com/office/officeart/2005/8/layout/list1"/>
    <dgm:cxn modelId="{926A9BCD-944B-489B-B04B-CC016FFB3CDA}" srcId="{21A95447-F87C-4CF2-B557-44D9D9A6166F}" destId="{91C09F89-586A-432E-A1A4-41F122A800F0}" srcOrd="0" destOrd="0" parTransId="{CCB8D21B-5A83-4C38-8FCC-477CF0837FC3}" sibTransId="{FDAD77A4-DF42-4AC7-BF5F-331CD2F9792F}"/>
    <dgm:cxn modelId="{4C497655-0B42-4385-AF17-B87B123F6987}" type="presParOf" srcId="{27209B3E-B0D8-4728-8E84-C8190630C8FE}" destId="{D56B0ECD-7209-4672-B9F9-B3CC3865CD4A}" srcOrd="0" destOrd="0" presId="urn:microsoft.com/office/officeart/2005/8/layout/list1"/>
    <dgm:cxn modelId="{7B054334-625D-42ED-9059-D13CB33CB271}" type="presParOf" srcId="{D56B0ECD-7209-4672-B9F9-B3CC3865CD4A}" destId="{F3F3D3BE-ACC3-49F2-8AB3-7D4C73AAB70E}" srcOrd="0" destOrd="0" presId="urn:microsoft.com/office/officeart/2005/8/layout/list1"/>
    <dgm:cxn modelId="{4DC2537F-85DC-4202-9574-6D497391F515}" type="presParOf" srcId="{D56B0ECD-7209-4672-B9F9-B3CC3865CD4A}" destId="{6FE740A3-01D0-4618-BA96-71978A5FF50B}" srcOrd="1" destOrd="0" presId="urn:microsoft.com/office/officeart/2005/8/layout/list1"/>
    <dgm:cxn modelId="{AAAC86B7-DD3E-4C71-8B9B-B4CEBF2216F7}" type="presParOf" srcId="{27209B3E-B0D8-4728-8E84-C8190630C8FE}" destId="{2A5A9FBB-54BC-4263-89BB-8C91EA4767A5}" srcOrd="1" destOrd="0" presId="urn:microsoft.com/office/officeart/2005/8/layout/list1"/>
    <dgm:cxn modelId="{93D62C9B-5B9E-4443-8DE6-74E5A59B560B}" type="presParOf" srcId="{27209B3E-B0D8-4728-8E84-C8190630C8FE}" destId="{8239DEEF-EA59-4A97-935E-1C29C22A9F10}"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1A95447-F87C-4CF2-B557-44D9D9A6166F}"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91C09F89-586A-432E-A1A4-41F122A800F0}">
      <dgm:prSet custT="1"/>
      <dgm:spPr/>
      <dgm:t>
        <a:bodyPr/>
        <a:lstStyle/>
        <a:p>
          <a:r>
            <a:rPr lang="en-GB" sz="2400" b="1" dirty="0"/>
            <a:t>Dataset:</a:t>
          </a:r>
          <a:endParaRPr lang="en-US" sz="2400" b="1" dirty="0"/>
        </a:p>
      </dgm:t>
    </dgm:pt>
    <dgm:pt modelId="{CCB8D21B-5A83-4C38-8FCC-477CF0837FC3}" type="parTrans" cxnId="{926A9BCD-944B-489B-B04B-CC016FFB3CDA}">
      <dgm:prSet/>
      <dgm:spPr/>
      <dgm:t>
        <a:bodyPr/>
        <a:lstStyle/>
        <a:p>
          <a:endParaRPr lang="en-US"/>
        </a:p>
      </dgm:t>
    </dgm:pt>
    <dgm:pt modelId="{FDAD77A4-DF42-4AC7-BF5F-331CD2F9792F}" type="sibTrans" cxnId="{926A9BCD-944B-489B-B04B-CC016FFB3CDA}">
      <dgm:prSet/>
      <dgm:spPr/>
      <dgm:t>
        <a:bodyPr/>
        <a:lstStyle/>
        <a:p>
          <a:endParaRPr lang="en-US"/>
        </a:p>
      </dgm:t>
    </dgm:pt>
    <dgm:pt modelId="{57E2CEA9-698C-4FC8-8A0D-A41267974A28}">
      <dgm:prSet custT="1"/>
      <dgm:spPr/>
      <dgm:t>
        <a:bodyPr/>
        <a:lstStyle/>
        <a:p>
          <a:r>
            <a:rPr lang="en-US" sz="2000" dirty="0"/>
            <a:t>Source: Kaggle 2019</a:t>
          </a:r>
        </a:p>
      </dgm:t>
    </dgm:pt>
    <dgm:pt modelId="{791EA6BF-4552-4881-BADF-3FB95EB1685A}" type="parTrans" cxnId="{996A5AE3-4275-4D5A-8C9F-761535BAB1B2}">
      <dgm:prSet/>
      <dgm:spPr/>
      <dgm:t>
        <a:bodyPr/>
        <a:lstStyle/>
        <a:p>
          <a:endParaRPr lang="en-US"/>
        </a:p>
      </dgm:t>
    </dgm:pt>
    <dgm:pt modelId="{7367FFE7-C7FD-447C-B07A-045B378E245B}" type="sibTrans" cxnId="{996A5AE3-4275-4D5A-8C9F-761535BAB1B2}">
      <dgm:prSet/>
      <dgm:spPr/>
      <dgm:t>
        <a:bodyPr/>
        <a:lstStyle/>
        <a:p>
          <a:endParaRPr lang="en-US"/>
        </a:p>
      </dgm:t>
    </dgm:pt>
    <dgm:pt modelId="{4DAEFDDA-CDEC-4C2E-9301-B4E3FE8B07AB}">
      <dgm:prSet custT="1"/>
      <dgm:spPr/>
      <dgm:t>
        <a:bodyPr/>
        <a:lstStyle/>
        <a:p>
          <a:r>
            <a:rPr lang="en-GB" sz="2000" b="1" dirty="0"/>
            <a:t>Top 97 profiles</a:t>
          </a:r>
          <a:endParaRPr lang="en-US" sz="2000" dirty="0"/>
        </a:p>
      </dgm:t>
    </dgm:pt>
    <dgm:pt modelId="{C915310A-4D6B-445C-AA3F-0A9268FBFB1C}" type="parTrans" cxnId="{DA0C2AAA-2F12-4B12-85A0-A99DF65AC86A}">
      <dgm:prSet/>
      <dgm:spPr/>
      <dgm:t>
        <a:bodyPr/>
        <a:lstStyle/>
        <a:p>
          <a:endParaRPr lang="en-US"/>
        </a:p>
      </dgm:t>
    </dgm:pt>
    <dgm:pt modelId="{419A2533-B353-4F1F-8DB1-D1F0AB696A90}" type="sibTrans" cxnId="{DA0C2AAA-2F12-4B12-85A0-A99DF65AC86A}">
      <dgm:prSet/>
      <dgm:spPr/>
      <dgm:t>
        <a:bodyPr/>
        <a:lstStyle/>
        <a:p>
          <a:endParaRPr lang="en-US"/>
        </a:p>
      </dgm:t>
    </dgm:pt>
    <dgm:pt modelId="{27209B3E-B0D8-4728-8E84-C8190630C8FE}" type="pres">
      <dgm:prSet presAssocID="{21A95447-F87C-4CF2-B557-44D9D9A6166F}" presName="linear" presStyleCnt="0">
        <dgm:presLayoutVars>
          <dgm:dir/>
          <dgm:animLvl val="lvl"/>
          <dgm:resizeHandles val="exact"/>
        </dgm:presLayoutVars>
      </dgm:prSet>
      <dgm:spPr/>
    </dgm:pt>
    <dgm:pt modelId="{D56B0ECD-7209-4672-B9F9-B3CC3865CD4A}" type="pres">
      <dgm:prSet presAssocID="{91C09F89-586A-432E-A1A4-41F122A800F0}" presName="parentLin" presStyleCnt="0"/>
      <dgm:spPr/>
    </dgm:pt>
    <dgm:pt modelId="{F3F3D3BE-ACC3-49F2-8AB3-7D4C73AAB70E}" type="pres">
      <dgm:prSet presAssocID="{91C09F89-586A-432E-A1A4-41F122A800F0}" presName="parentLeftMargin" presStyleLbl="node1" presStyleIdx="0" presStyleCnt="1"/>
      <dgm:spPr/>
    </dgm:pt>
    <dgm:pt modelId="{6FE740A3-01D0-4618-BA96-71978A5FF50B}" type="pres">
      <dgm:prSet presAssocID="{91C09F89-586A-432E-A1A4-41F122A800F0}" presName="parentText" presStyleLbl="node1" presStyleIdx="0" presStyleCnt="1" custLinFactNeighborX="3913" custLinFactNeighborY="14237">
        <dgm:presLayoutVars>
          <dgm:chMax val="0"/>
          <dgm:bulletEnabled val="1"/>
        </dgm:presLayoutVars>
      </dgm:prSet>
      <dgm:spPr/>
    </dgm:pt>
    <dgm:pt modelId="{2A5A9FBB-54BC-4263-89BB-8C91EA4767A5}" type="pres">
      <dgm:prSet presAssocID="{91C09F89-586A-432E-A1A4-41F122A800F0}" presName="negativeSpace" presStyleCnt="0"/>
      <dgm:spPr/>
    </dgm:pt>
    <dgm:pt modelId="{8239DEEF-EA59-4A97-935E-1C29C22A9F10}" type="pres">
      <dgm:prSet presAssocID="{91C09F89-586A-432E-A1A4-41F122A800F0}" presName="childText" presStyleLbl="conFgAcc1" presStyleIdx="0" presStyleCnt="1" custLinFactNeighborX="-78472" custLinFactNeighborY="92260">
        <dgm:presLayoutVars>
          <dgm:bulletEnabled val="1"/>
        </dgm:presLayoutVars>
      </dgm:prSet>
      <dgm:spPr/>
    </dgm:pt>
  </dgm:ptLst>
  <dgm:cxnLst>
    <dgm:cxn modelId="{C6CF6723-8967-4AFF-826D-778A9CF2A6E5}" type="presOf" srcId="{91C09F89-586A-432E-A1A4-41F122A800F0}" destId="{F3F3D3BE-ACC3-49F2-8AB3-7D4C73AAB70E}" srcOrd="0" destOrd="0" presId="urn:microsoft.com/office/officeart/2005/8/layout/list1"/>
    <dgm:cxn modelId="{0BBE3D2B-754E-49A6-B63D-8B2819DB6C80}" type="presOf" srcId="{91C09F89-586A-432E-A1A4-41F122A800F0}" destId="{6FE740A3-01D0-4618-BA96-71978A5FF50B}" srcOrd="1" destOrd="0" presId="urn:microsoft.com/office/officeart/2005/8/layout/list1"/>
    <dgm:cxn modelId="{56A4CD45-3F8D-49A8-B8B8-6619B6124D00}" type="presOf" srcId="{57E2CEA9-698C-4FC8-8A0D-A41267974A28}" destId="{8239DEEF-EA59-4A97-935E-1C29C22A9F10}" srcOrd="0" destOrd="0" presId="urn:microsoft.com/office/officeart/2005/8/layout/list1"/>
    <dgm:cxn modelId="{DA0C2AAA-2F12-4B12-85A0-A99DF65AC86A}" srcId="{57E2CEA9-698C-4FC8-8A0D-A41267974A28}" destId="{4DAEFDDA-CDEC-4C2E-9301-B4E3FE8B07AB}" srcOrd="0" destOrd="0" parTransId="{C915310A-4D6B-445C-AA3F-0A9268FBFB1C}" sibTransId="{419A2533-B353-4F1F-8DB1-D1F0AB696A90}"/>
    <dgm:cxn modelId="{1FEAD6B4-AF79-40F9-A88E-3BCDC765AFC4}" type="presOf" srcId="{21A95447-F87C-4CF2-B557-44D9D9A6166F}" destId="{27209B3E-B0D8-4728-8E84-C8190630C8FE}" srcOrd="0" destOrd="0" presId="urn:microsoft.com/office/officeart/2005/8/layout/list1"/>
    <dgm:cxn modelId="{D1012EC5-4642-4C26-8043-316C26238FE4}" type="presOf" srcId="{4DAEFDDA-CDEC-4C2E-9301-B4E3FE8B07AB}" destId="{8239DEEF-EA59-4A97-935E-1C29C22A9F10}" srcOrd="0" destOrd="1" presId="urn:microsoft.com/office/officeart/2005/8/layout/list1"/>
    <dgm:cxn modelId="{926A9BCD-944B-489B-B04B-CC016FFB3CDA}" srcId="{21A95447-F87C-4CF2-B557-44D9D9A6166F}" destId="{91C09F89-586A-432E-A1A4-41F122A800F0}" srcOrd="0" destOrd="0" parTransId="{CCB8D21B-5A83-4C38-8FCC-477CF0837FC3}" sibTransId="{FDAD77A4-DF42-4AC7-BF5F-331CD2F9792F}"/>
    <dgm:cxn modelId="{996A5AE3-4275-4D5A-8C9F-761535BAB1B2}" srcId="{91C09F89-586A-432E-A1A4-41F122A800F0}" destId="{57E2CEA9-698C-4FC8-8A0D-A41267974A28}" srcOrd="0" destOrd="0" parTransId="{791EA6BF-4552-4881-BADF-3FB95EB1685A}" sibTransId="{7367FFE7-C7FD-447C-B07A-045B378E245B}"/>
    <dgm:cxn modelId="{4C497655-0B42-4385-AF17-B87B123F6987}" type="presParOf" srcId="{27209B3E-B0D8-4728-8E84-C8190630C8FE}" destId="{D56B0ECD-7209-4672-B9F9-B3CC3865CD4A}" srcOrd="0" destOrd="0" presId="urn:microsoft.com/office/officeart/2005/8/layout/list1"/>
    <dgm:cxn modelId="{7B054334-625D-42ED-9059-D13CB33CB271}" type="presParOf" srcId="{D56B0ECD-7209-4672-B9F9-B3CC3865CD4A}" destId="{F3F3D3BE-ACC3-49F2-8AB3-7D4C73AAB70E}" srcOrd="0" destOrd="0" presId="urn:microsoft.com/office/officeart/2005/8/layout/list1"/>
    <dgm:cxn modelId="{4DC2537F-85DC-4202-9574-6D497391F515}" type="presParOf" srcId="{D56B0ECD-7209-4672-B9F9-B3CC3865CD4A}" destId="{6FE740A3-01D0-4618-BA96-71978A5FF50B}" srcOrd="1" destOrd="0" presId="urn:microsoft.com/office/officeart/2005/8/layout/list1"/>
    <dgm:cxn modelId="{AAAC86B7-DD3E-4C71-8B9B-B4CEBF2216F7}" type="presParOf" srcId="{27209B3E-B0D8-4728-8E84-C8190630C8FE}" destId="{2A5A9FBB-54BC-4263-89BB-8C91EA4767A5}" srcOrd="1" destOrd="0" presId="urn:microsoft.com/office/officeart/2005/8/layout/list1"/>
    <dgm:cxn modelId="{93D62C9B-5B9E-4443-8DE6-74E5A59B560B}" type="presParOf" srcId="{27209B3E-B0D8-4728-8E84-C8190630C8FE}" destId="{8239DEEF-EA59-4A97-935E-1C29C22A9F10}" srcOrd="2" destOrd="0" presId="urn:microsoft.com/office/officeart/2005/8/layout/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1A95447-F87C-4CF2-B557-44D9D9A6166F}"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91C09F89-586A-432E-A1A4-41F122A800F0}">
      <dgm:prSet custT="1"/>
      <dgm:spPr/>
      <dgm:t>
        <a:bodyPr/>
        <a:lstStyle/>
        <a:p>
          <a:r>
            <a:rPr lang="en-GB" sz="2400" b="1" dirty="0"/>
            <a:t>Platform:</a:t>
          </a:r>
          <a:endParaRPr lang="en-US" sz="2400" b="1" dirty="0"/>
        </a:p>
      </dgm:t>
    </dgm:pt>
    <dgm:pt modelId="{CCB8D21B-5A83-4C38-8FCC-477CF0837FC3}" type="parTrans" cxnId="{926A9BCD-944B-489B-B04B-CC016FFB3CDA}">
      <dgm:prSet/>
      <dgm:spPr/>
      <dgm:t>
        <a:bodyPr/>
        <a:lstStyle/>
        <a:p>
          <a:endParaRPr lang="en-US"/>
        </a:p>
      </dgm:t>
    </dgm:pt>
    <dgm:pt modelId="{FDAD77A4-DF42-4AC7-BF5F-331CD2F9792F}" type="sibTrans" cxnId="{926A9BCD-944B-489B-B04B-CC016FFB3CDA}">
      <dgm:prSet/>
      <dgm:spPr/>
      <dgm:t>
        <a:bodyPr/>
        <a:lstStyle/>
        <a:p>
          <a:endParaRPr lang="en-US"/>
        </a:p>
      </dgm:t>
    </dgm:pt>
    <dgm:pt modelId="{57E2CEA9-698C-4FC8-8A0D-A41267974A28}">
      <dgm:prSet custT="1"/>
      <dgm:spPr/>
      <dgm:t>
        <a:bodyPr/>
        <a:lstStyle/>
        <a:p>
          <a:pPr rtl="0"/>
          <a:r>
            <a:rPr lang="en-US" sz="2000" b="1" dirty="0">
              <a:latin typeface="Aptos Display" panose="020F0302020204030204"/>
            </a:rPr>
            <a:t> </a:t>
          </a:r>
          <a:r>
            <a:rPr lang="en-US" sz="2400" b="1" i="1" dirty="0" err="1">
              <a:latin typeface="Aptos Display" panose="020F0302020204030204"/>
            </a:rPr>
            <a:t>Χ</a:t>
          </a:r>
          <a:endParaRPr lang="en-US" sz="2000" b="1" i="1" dirty="0"/>
        </a:p>
      </dgm:t>
    </dgm:pt>
    <dgm:pt modelId="{791EA6BF-4552-4881-BADF-3FB95EB1685A}" type="parTrans" cxnId="{996A5AE3-4275-4D5A-8C9F-761535BAB1B2}">
      <dgm:prSet/>
      <dgm:spPr/>
      <dgm:t>
        <a:bodyPr/>
        <a:lstStyle/>
        <a:p>
          <a:endParaRPr lang="en-US"/>
        </a:p>
      </dgm:t>
    </dgm:pt>
    <dgm:pt modelId="{7367FFE7-C7FD-447C-B07A-045B378E245B}" type="sibTrans" cxnId="{996A5AE3-4275-4D5A-8C9F-761535BAB1B2}">
      <dgm:prSet/>
      <dgm:spPr/>
      <dgm:t>
        <a:bodyPr/>
        <a:lstStyle/>
        <a:p>
          <a:endParaRPr lang="en-US"/>
        </a:p>
      </dgm:t>
    </dgm:pt>
    <dgm:pt modelId="{27209B3E-B0D8-4728-8E84-C8190630C8FE}" type="pres">
      <dgm:prSet presAssocID="{21A95447-F87C-4CF2-B557-44D9D9A6166F}" presName="linear" presStyleCnt="0">
        <dgm:presLayoutVars>
          <dgm:dir/>
          <dgm:animLvl val="lvl"/>
          <dgm:resizeHandles val="exact"/>
        </dgm:presLayoutVars>
      </dgm:prSet>
      <dgm:spPr/>
    </dgm:pt>
    <dgm:pt modelId="{D56B0ECD-7209-4672-B9F9-B3CC3865CD4A}" type="pres">
      <dgm:prSet presAssocID="{91C09F89-586A-432E-A1A4-41F122A800F0}" presName="parentLin" presStyleCnt="0"/>
      <dgm:spPr/>
    </dgm:pt>
    <dgm:pt modelId="{F3F3D3BE-ACC3-49F2-8AB3-7D4C73AAB70E}" type="pres">
      <dgm:prSet presAssocID="{91C09F89-586A-432E-A1A4-41F122A800F0}" presName="parentLeftMargin" presStyleLbl="node1" presStyleIdx="0" presStyleCnt="1"/>
      <dgm:spPr/>
    </dgm:pt>
    <dgm:pt modelId="{6FE740A3-01D0-4618-BA96-71978A5FF50B}" type="pres">
      <dgm:prSet presAssocID="{91C09F89-586A-432E-A1A4-41F122A800F0}" presName="parentText" presStyleLbl="node1" presStyleIdx="0" presStyleCnt="1" custLinFactNeighborY="-16728">
        <dgm:presLayoutVars>
          <dgm:chMax val="0"/>
          <dgm:bulletEnabled val="1"/>
        </dgm:presLayoutVars>
      </dgm:prSet>
      <dgm:spPr/>
    </dgm:pt>
    <dgm:pt modelId="{2A5A9FBB-54BC-4263-89BB-8C91EA4767A5}" type="pres">
      <dgm:prSet presAssocID="{91C09F89-586A-432E-A1A4-41F122A800F0}" presName="negativeSpace" presStyleCnt="0"/>
      <dgm:spPr/>
    </dgm:pt>
    <dgm:pt modelId="{8239DEEF-EA59-4A97-935E-1C29C22A9F10}" type="pres">
      <dgm:prSet presAssocID="{91C09F89-586A-432E-A1A4-41F122A800F0}" presName="childText" presStyleLbl="conFgAcc1" presStyleIdx="0" presStyleCnt="1" custLinFactNeighborX="-4632" custLinFactNeighborY="28292">
        <dgm:presLayoutVars>
          <dgm:bulletEnabled val="1"/>
        </dgm:presLayoutVars>
      </dgm:prSet>
      <dgm:spPr/>
    </dgm:pt>
  </dgm:ptLst>
  <dgm:cxnLst>
    <dgm:cxn modelId="{C6CF6723-8967-4AFF-826D-778A9CF2A6E5}" type="presOf" srcId="{91C09F89-586A-432E-A1A4-41F122A800F0}" destId="{F3F3D3BE-ACC3-49F2-8AB3-7D4C73AAB70E}" srcOrd="0" destOrd="0" presId="urn:microsoft.com/office/officeart/2005/8/layout/list1"/>
    <dgm:cxn modelId="{0BBE3D2B-754E-49A6-B63D-8B2819DB6C80}" type="presOf" srcId="{91C09F89-586A-432E-A1A4-41F122A800F0}" destId="{6FE740A3-01D0-4618-BA96-71978A5FF50B}" srcOrd="1" destOrd="0" presId="urn:microsoft.com/office/officeart/2005/8/layout/list1"/>
    <dgm:cxn modelId="{56A4CD45-3F8D-49A8-B8B8-6619B6124D00}" type="presOf" srcId="{57E2CEA9-698C-4FC8-8A0D-A41267974A28}" destId="{8239DEEF-EA59-4A97-935E-1C29C22A9F10}" srcOrd="0" destOrd="0" presId="urn:microsoft.com/office/officeart/2005/8/layout/list1"/>
    <dgm:cxn modelId="{1FEAD6B4-AF79-40F9-A88E-3BCDC765AFC4}" type="presOf" srcId="{21A95447-F87C-4CF2-B557-44D9D9A6166F}" destId="{27209B3E-B0D8-4728-8E84-C8190630C8FE}" srcOrd="0" destOrd="0" presId="urn:microsoft.com/office/officeart/2005/8/layout/list1"/>
    <dgm:cxn modelId="{926A9BCD-944B-489B-B04B-CC016FFB3CDA}" srcId="{21A95447-F87C-4CF2-B557-44D9D9A6166F}" destId="{91C09F89-586A-432E-A1A4-41F122A800F0}" srcOrd="0" destOrd="0" parTransId="{CCB8D21B-5A83-4C38-8FCC-477CF0837FC3}" sibTransId="{FDAD77A4-DF42-4AC7-BF5F-331CD2F9792F}"/>
    <dgm:cxn modelId="{996A5AE3-4275-4D5A-8C9F-761535BAB1B2}" srcId="{91C09F89-586A-432E-A1A4-41F122A800F0}" destId="{57E2CEA9-698C-4FC8-8A0D-A41267974A28}" srcOrd="0" destOrd="0" parTransId="{791EA6BF-4552-4881-BADF-3FB95EB1685A}" sibTransId="{7367FFE7-C7FD-447C-B07A-045B378E245B}"/>
    <dgm:cxn modelId="{4C497655-0B42-4385-AF17-B87B123F6987}" type="presParOf" srcId="{27209B3E-B0D8-4728-8E84-C8190630C8FE}" destId="{D56B0ECD-7209-4672-B9F9-B3CC3865CD4A}" srcOrd="0" destOrd="0" presId="urn:microsoft.com/office/officeart/2005/8/layout/list1"/>
    <dgm:cxn modelId="{7B054334-625D-42ED-9059-D13CB33CB271}" type="presParOf" srcId="{D56B0ECD-7209-4672-B9F9-B3CC3865CD4A}" destId="{F3F3D3BE-ACC3-49F2-8AB3-7D4C73AAB70E}" srcOrd="0" destOrd="0" presId="urn:microsoft.com/office/officeart/2005/8/layout/list1"/>
    <dgm:cxn modelId="{4DC2537F-85DC-4202-9574-6D497391F515}" type="presParOf" srcId="{D56B0ECD-7209-4672-B9F9-B3CC3865CD4A}" destId="{6FE740A3-01D0-4618-BA96-71978A5FF50B}" srcOrd="1" destOrd="0" presId="urn:microsoft.com/office/officeart/2005/8/layout/list1"/>
    <dgm:cxn modelId="{AAAC86B7-DD3E-4C71-8B9B-B4CEBF2216F7}" type="presParOf" srcId="{27209B3E-B0D8-4728-8E84-C8190630C8FE}" destId="{2A5A9FBB-54BC-4263-89BB-8C91EA4767A5}" srcOrd="1" destOrd="0" presId="urn:microsoft.com/office/officeart/2005/8/layout/list1"/>
    <dgm:cxn modelId="{93D62C9B-5B9E-4443-8DE6-74E5A59B560B}" type="presParOf" srcId="{27209B3E-B0D8-4728-8E84-C8190630C8FE}" destId="{8239DEEF-EA59-4A97-935E-1C29C22A9F10}" srcOrd="2" destOrd="0" presId="urn:microsoft.com/office/officeart/2005/8/layout/list1"/>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9FDBB-2A43-4846-A6B9-3362BC439BC6}">
      <dsp:nvSpPr>
        <dsp:cNvPr id="0" name=""/>
        <dsp:cNvSpPr/>
      </dsp:nvSpPr>
      <dsp:spPr>
        <a:xfrm>
          <a:off x="0" y="2811"/>
          <a:ext cx="714229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F50C89-1A86-435D-8840-327541C73D07}">
      <dsp:nvSpPr>
        <dsp:cNvPr id="0" name=""/>
        <dsp:cNvSpPr/>
      </dsp:nvSpPr>
      <dsp:spPr>
        <a:xfrm>
          <a:off x="0" y="2811"/>
          <a:ext cx="7142293" cy="10164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1) </a:t>
          </a:r>
          <a:r>
            <a:rPr lang="en-US" sz="2500" b="1" kern="1200" dirty="0"/>
            <a:t>MQ1.</a:t>
          </a:r>
          <a:r>
            <a:rPr lang="en-US" sz="2500" kern="1200" dirty="0"/>
            <a:t> Is </a:t>
          </a:r>
          <a:r>
            <a:rPr lang="en-US" sz="2500" b="1" i="1" kern="1200" dirty="0"/>
            <a:t>Username Squatting </a:t>
          </a:r>
          <a:r>
            <a:rPr lang="en-US" sz="2500" kern="1200" dirty="0"/>
            <a:t>a prevalent problem in OSNs?</a:t>
          </a:r>
        </a:p>
      </dsp:txBody>
      <dsp:txXfrm>
        <a:off x="0" y="2811"/>
        <a:ext cx="7142293" cy="1016404"/>
      </dsp:txXfrm>
    </dsp:sp>
    <dsp:sp modelId="{DF401BDA-EE97-4EB9-A97A-0E58797A0151}">
      <dsp:nvSpPr>
        <dsp:cNvPr id="0" name=""/>
        <dsp:cNvSpPr/>
      </dsp:nvSpPr>
      <dsp:spPr>
        <a:xfrm>
          <a:off x="0" y="1019215"/>
          <a:ext cx="7142293" cy="0"/>
        </a:xfrm>
        <a:prstGeom prst="line">
          <a:avLst/>
        </a:prstGeom>
        <a:solidFill>
          <a:schemeClr val="accent3">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8921A8-20A0-4C21-8511-8963EA0297D9}">
      <dsp:nvSpPr>
        <dsp:cNvPr id="0" name=""/>
        <dsp:cNvSpPr/>
      </dsp:nvSpPr>
      <dsp:spPr>
        <a:xfrm>
          <a:off x="0" y="1019215"/>
          <a:ext cx="7142293" cy="9073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2) </a:t>
          </a:r>
          <a:r>
            <a:rPr lang="en-US" sz="2500" b="1" kern="1200" dirty="0"/>
            <a:t>MQ2.</a:t>
          </a:r>
          <a:r>
            <a:rPr lang="en-US" sz="2500" kern="1200" dirty="0"/>
            <a:t> How does it contribute to online confusion?</a:t>
          </a:r>
        </a:p>
      </dsp:txBody>
      <dsp:txXfrm>
        <a:off x="0" y="1019215"/>
        <a:ext cx="7142293" cy="907342"/>
      </dsp:txXfrm>
    </dsp:sp>
    <dsp:sp modelId="{66381B04-F4D1-40EC-A4DB-B87A19DFC6C7}">
      <dsp:nvSpPr>
        <dsp:cNvPr id="0" name=""/>
        <dsp:cNvSpPr/>
      </dsp:nvSpPr>
      <dsp:spPr>
        <a:xfrm>
          <a:off x="0" y="1926557"/>
          <a:ext cx="7142293" cy="0"/>
        </a:xfrm>
        <a:prstGeom prst="line">
          <a:avLst/>
        </a:prstGeom>
        <a:solidFill>
          <a:schemeClr val="accent4">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08A688-2C12-43F9-9B25-0D9E3ECD25A6}">
      <dsp:nvSpPr>
        <dsp:cNvPr id="0" name=""/>
        <dsp:cNvSpPr/>
      </dsp:nvSpPr>
      <dsp:spPr>
        <a:xfrm>
          <a:off x="0" y="1926557"/>
          <a:ext cx="7142293" cy="1435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3) </a:t>
          </a:r>
          <a:r>
            <a:rPr lang="en-US" sz="2500" b="1" kern="1200" dirty="0"/>
            <a:t>MQ3.</a:t>
          </a:r>
          <a:r>
            <a:rPr lang="en-US" sz="2500" kern="1200" dirty="0"/>
            <a:t> What are the usernames characteristics of the most problematic bot/suspended accounts? </a:t>
          </a:r>
        </a:p>
        <a:p>
          <a:pPr marL="0" lvl="0" indent="0" algn="l" defTabSz="1111250">
            <a:lnSpc>
              <a:spcPct val="90000"/>
            </a:lnSpc>
            <a:spcBef>
              <a:spcPct val="0"/>
            </a:spcBef>
            <a:spcAft>
              <a:spcPct val="35000"/>
            </a:spcAft>
            <a:buNone/>
          </a:pPr>
          <a:r>
            <a:rPr lang="en-US" sz="2500" i="1" kern="1200" dirty="0"/>
            <a:t>(</a:t>
          </a:r>
          <a:r>
            <a:rPr lang="en" sz="2500" i="1" kern="1200" dirty="0"/>
            <a:t>not covered in this talk</a:t>
          </a:r>
          <a:r>
            <a:rPr lang="en-US" sz="2500" i="1" kern="1200" dirty="0"/>
            <a:t>)</a:t>
          </a:r>
        </a:p>
      </dsp:txBody>
      <dsp:txXfrm>
        <a:off x="0" y="1926557"/>
        <a:ext cx="7142293" cy="1435781"/>
      </dsp:txXfrm>
    </dsp:sp>
    <dsp:sp modelId="{CFB893BF-9E12-4130-897F-0242CE727957}">
      <dsp:nvSpPr>
        <dsp:cNvPr id="0" name=""/>
        <dsp:cNvSpPr/>
      </dsp:nvSpPr>
      <dsp:spPr>
        <a:xfrm>
          <a:off x="0" y="3362338"/>
          <a:ext cx="7142293" cy="0"/>
        </a:xfrm>
        <a:prstGeom prst="line">
          <a:avLst/>
        </a:prstGeom>
        <a:solidFill>
          <a:schemeClr val="accent5">
            <a:hueOff val="0"/>
            <a:satOff val="0"/>
            <a:lumOff val="0"/>
            <a:alphaOff val="0"/>
          </a:schemeClr>
        </a:solidFill>
        <a:ln w="1905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825034-878F-474B-902E-11179CE7BE0E}">
      <dsp:nvSpPr>
        <dsp:cNvPr id="0" name=""/>
        <dsp:cNvSpPr/>
      </dsp:nvSpPr>
      <dsp:spPr>
        <a:xfrm>
          <a:off x="0" y="3362338"/>
          <a:ext cx="7142293" cy="9198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4) </a:t>
          </a:r>
          <a:r>
            <a:rPr lang="en-US" sz="2500" b="1" kern="1200" dirty="0"/>
            <a:t>MQ4.</a:t>
          </a:r>
          <a:r>
            <a:rPr lang="en-US" sz="2500" kern="1200" dirty="0"/>
            <a:t> What is the behavior of bots/suspended accounts? </a:t>
          </a:r>
          <a:r>
            <a:rPr lang="en-US" sz="2500" i="1" kern="1200" dirty="0"/>
            <a:t>(</a:t>
          </a:r>
          <a:r>
            <a:rPr lang="en" sz="2500" i="1" kern="1200" dirty="0"/>
            <a:t>not covered in this talk</a:t>
          </a:r>
          <a:r>
            <a:rPr lang="en-US" sz="2500" i="1" kern="1200" dirty="0"/>
            <a:t>)</a:t>
          </a:r>
        </a:p>
      </dsp:txBody>
      <dsp:txXfrm>
        <a:off x="0" y="3362338"/>
        <a:ext cx="7142293" cy="919847"/>
      </dsp:txXfrm>
    </dsp:sp>
    <dsp:sp modelId="{078DAB1D-BB08-457B-A89E-68224AEB5989}">
      <dsp:nvSpPr>
        <dsp:cNvPr id="0" name=""/>
        <dsp:cNvSpPr/>
      </dsp:nvSpPr>
      <dsp:spPr>
        <a:xfrm>
          <a:off x="0" y="4282186"/>
          <a:ext cx="7142293" cy="0"/>
        </a:xfrm>
        <a:prstGeom prst="line">
          <a:avLst/>
        </a:prstGeom>
        <a:solidFill>
          <a:schemeClr val="accent6">
            <a:hueOff val="0"/>
            <a:satOff val="0"/>
            <a:lumOff val="0"/>
            <a:alphaOff val="0"/>
          </a:schemeClr>
        </a:solidFill>
        <a:ln w="1905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04EDE7-9901-4F17-9206-B216DB32AD3D}">
      <dsp:nvSpPr>
        <dsp:cNvPr id="0" name=""/>
        <dsp:cNvSpPr/>
      </dsp:nvSpPr>
      <dsp:spPr>
        <a:xfrm>
          <a:off x="0" y="4282186"/>
          <a:ext cx="7142293" cy="1435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5) Can we use those insights to develop a tool that identifies malicious accounts?</a:t>
          </a:r>
        </a:p>
      </dsp:txBody>
      <dsp:txXfrm>
        <a:off x="0" y="4282186"/>
        <a:ext cx="7142293" cy="14357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39DEEF-EA59-4A97-935E-1C29C22A9F10}">
      <dsp:nvSpPr>
        <dsp:cNvPr id="0" name=""/>
        <dsp:cNvSpPr/>
      </dsp:nvSpPr>
      <dsp:spPr>
        <a:xfrm>
          <a:off x="0" y="330786"/>
          <a:ext cx="6584448" cy="1814399"/>
        </a:xfrm>
        <a:prstGeom prst="rect">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11026" tIns="499872" rIns="511026" bIns="170688" numCol="1" spcCol="1270" anchor="t" anchorCtr="0">
          <a:noAutofit/>
        </a:bodyPr>
        <a:lstStyle/>
        <a:p>
          <a:pPr marL="228600" lvl="1" indent="-228600" algn="l" defTabSz="1066800">
            <a:lnSpc>
              <a:spcPct val="90000"/>
            </a:lnSpc>
            <a:spcBef>
              <a:spcPct val="0"/>
            </a:spcBef>
            <a:spcAft>
              <a:spcPct val="15000"/>
            </a:spcAft>
            <a:buChar char="•"/>
          </a:pPr>
          <a:r>
            <a:rPr lang="en-GB" sz="2400" b="1" kern="1200" dirty="0"/>
            <a:t>842,646</a:t>
          </a:r>
          <a:r>
            <a:rPr lang="en-GB" sz="2400" kern="1200" dirty="0"/>
            <a:t> usernames </a:t>
          </a:r>
          <a:r>
            <a:rPr lang="en-GB" sz="2400" b="1" kern="1200" dirty="0"/>
            <a:t>generated</a:t>
          </a:r>
          <a:endParaRPr lang="en-US" sz="2400" b="1" kern="1200" dirty="0"/>
        </a:p>
        <a:p>
          <a:pPr marL="228600" lvl="1" indent="-228600" algn="l" defTabSz="1066800">
            <a:lnSpc>
              <a:spcPct val="90000"/>
            </a:lnSpc>
            <a:spcBef>
              <a:spcPct val="0"/>
            </a:spcBef>
            <a:spcAft>
              <a:spcPct val="15000"/>
            </a:spcAft>
            <a:buChar char="•"/>
          </a:pPr>
          <a:r>
            <a:rPr lang="en-US" sz="2400" b="1" kern="1200" dirty="0"/>
            <a:t>43,994 exist</a:t>
          </a:r>
        </a:p>
        <a:p>
          <a:pPr marL="228600" lvl="1" indent="-228600" algn="l" defTabSz="1066800">
            <a:lnSpc>
              <a:spcPct val="90000"/>
            </a:lnSpc>
            <a:spcBef>
              <a:spcPct val="0"/>
            </a:spcBef>
            <a:spcAft>
              <a:spcPct val="15000"/>
            </a:spcAft>
            <a:buChar char="•"/>
          </a:pPr>
          <a:r>
            <a:rPr lang="en-US" sz="2400" b="1" kern="1200" dirty="0"/>
            <a:t>11,827 </a:t>
          </a:r>
          <a:r>
            <a:rPr lang="en-US" sz="2400" b="0" kern="1200" dirty="0"/>
            <a:t>have been </a:t>
          </a:r>
          <a:r>
            <a:rPr lang="en-US" sz="2400" b="1" kern="1200" dirty="0"/>
            <a:t>suspended</a:t>
          </a:r>
        </a:p>
      </dsp:txBody>
      <dsp:txXfrm>
        <a:off x="0" y="330786"/>
        <a:ext cx="6584448" cy="1814399"/>
      </dsp:txXfrm>
    </dsp:sp>
    <dsp:sp modelId="{6FE740A3-01D0-4618-BA96-71978A5FF50B}">
      <dsp:nvSpPr>
        <dsp:cNvPr id="0" name=""/>
        <dsp:cNvSpPr/>
      </dsp:nvSpPr>
      <dsp:spPr>
        <a:xfrm>
          <a:off x="329222" y="10599"/>
          <a:ext cx="4609113" cy="70848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4214" tIns="0" rIns="174214" bIns="0" numCol="1" spcCol="1270" anchor="ctr" anchorCtr="0">
          <a:noAutofit/>
        </a:bodyPr>
        <a:lstStyle/>
        <a:p>
          <a:pPr marL="0" lvl="0" indent="0" algn="l" defTabSz="1066800">
            <a:lnSpc>
              <a:spcPct val="90000"/>
            </a:lnSpc>
            <a:spcBef>
              <a:spcPct val="0"/>
            </a:spcBef>
            <a:spcAft>
              <a:spcPct val="35000"/>
            </a:spcAft>
            <a:buNone/>
          </a:pPr>
          <a:r>
            <a:rPr lang="en-GB" sz="2400" b="1" kern="1200" dirty="0" err="1"/>
            <a:t>UsernameCrazy</a:t>
          </a:r>
          <a:r>
            <a:rPr lang="en-GB" sz="2400" b="1" kern="1200" dirty="0"/>
            <a:t>:</a:t>
          </a:r>
          <a:endParaRPr lang="en-US" sz="2400" b="1" kern="1200" dirty="0"/>
        </a:p>
      </dsp:txBody>
      <dsp:txXfrm>
        <a:off x="363807" y="45184"/>
        <a:ext cx="4539943" cy="639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39DEEF-EA59-4A97-935E-1C29C22A9F10}">
      <dsp:nvSpPr>
        <dsp:cNvPr id="0" name=""/>
        <dsp:cNvSpPr/>
      </dsp:nvSpPr>
      <dsp:spPr>
        <a:xfrm>
          <a:off x="0" y="402722"/>
          <a:ext cx="3203787" cy="1318274"/>
        </a:xfrm>
        <a:prstGeom prst="rect">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8649" tIns="562356" rIns="248649"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Source: Kaggle 2019</a:t>
          </a:r>
        </a:p>
        <a:p>
          <a:pPr marL="457200" lvl="2" indent="-228600" algn="l" defTabSz="889000">
            <a:lnSpc>
              <a:spcPct val="90000"/>
            </a:lnSpc>
            <a:spcBef>
              <a:spcPct val="0"/>
            </a:spcBef>
            <a:spcAft>
              <a:spcPct val="15000"/>
            </a:spcAft>
            <a:buChar char="•"/>
          </a:pPr>
          <a:r>
            <a:rPr lang="en-GB" sz="2000" b="1" kern="1200" dirty="0"/>
            <a:t>Top 97 profiles</a:t>
          </a:r>
          <a:endParaRPr lang="en-US" sz="2000" kern="1200" dirty="0"/>
        </a:p>
      </dsp:txBody>
      <dsp:txXfrm>
        <a:off x="0" y="402722"/>
        <a:ext cx="3203787" cy="1318274"/>
      </dsp:txXfrm>
    </dsp:sp>
    <dsp:sp modelId="{6FE740A3-01D0-4618-BA96-71978A5FF50B}">
      <dsp:nvSpPr>
        <dsp:cNvPr id="0" name=""/>
        <dsp:cNvSpPr/>
      </dsp:nvSpPr>
      <dsp:spPr>
        <a:xfrm>
          <a:off x="166457" y="115575"/>
          <a:ext cx="2242650" cy="797039"/>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4767" tIns="0" rIns="84767" bIns="0" numCol="1" spcCol="1270" anchor="ctr" anchorCtr="0">
          <a:noAutofit/>
        </a:bodyPr>
        <a:lstStyle/>
        <a:p>
          <a:pPr marL="0" lvl="0" indent="0" algn="l" defTabSz="1066800">
            <a:lnSpc>
              <a:spcPct val="90000"/>
            </a:lnSpc>
            <a:spcBef>
              <a:spcPct val="0"/>
            </a:spcBef>
            <a:spcAft>
              <a:spcPct val="35000"/>
            </a:spcAft>
            <a:buNone/>
          </a:pPr>
          <a:r>
            <a:rPr lang="en-GB" sz="2400" b="1" kern="1200" dirty="0"/>
            <a:t>Dataset:</a:t>
          </a:r>
          <a:endParaRPr lang="en-US" sz="2400" b="1" kern="1200" dirty="0"/>
        </a:p>
      </dsp:txBody>
      <dsp:txXfrm>
        <a:off x="205365" y="154483"/>
        <a:ext cx="2164834" cy="7192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39DEEF-EA59-4A97-935E-1C29C22A9F10}">
      <dsp:nvSpPr>
        <dsp:cNvPr id="0" name=""/>
        <dsp:cNvSpPr/>
      </dsp:nvSpPr>
      <dsp:spPr>
        <a:xfrm>
          <a:off x="0" y="293342"/>
          <a:ext cx="2362895" cy="882787"/>
        </a:xfrm>
        <a:prstGeom prst="rect">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387" tIns="395732" rIns="183387" bIns="142240" numCol="1" spcCol="1270" anchor="t" anchorCtr="0">
          <a:noAutofit/>
        </a:bodyPr>
        <a:lstStyle/>
        <a:p>
          <a:pPr marL="228600" lvl="1" indent="-228600" algn="l" defTabSz="889000" rtl="0">
            <a:lnSpc>
              <a:spcPct val="90000"/>
            </a:lnSpc>
            <a:spcBef>
              <a:spcPct val="0"/>
            </a:spcBef>
            <a:spcAft>
              <a:spcPct val="15000"/>
            </a:spcAft>
            <a:buChar char="•"/>
          </a:pPr>
          <a:r>
            <a:rPr lang="en-US" sz="2000" b="1" kern="1200" dirty="0">
              <a:latin typeface="Aptos Display" panose="020F0302020204030204"/>
            </a:rPr>
            <a:t> </a:t>
          </a:r>
          <a:r>
            <a:rPr lang="en-US" sz="2400" b="1" i="1" kern="1200" dirty="0" err="1">
              <a:latin typeface="Aptos Display" panose="020F0302020204030204"/>
            </a:rPr>
            <a:t>Χ</a:t>
          </a:r>
          <a:endParaRPr lang="en-US" sz="2000" b="1" i="1" kern="1200" dirty="0"/>
        </a:p>
      </dsp:txBody>
      <dsp:txXfrm>
        <a:off x="0" y="293342"/>
        <a:ext cx="2362895" cy="882787"/>
      </dsp:txXfrm>
    </dsp:sp>
    <dsp:sp modelId="{6FE740A3-01D0-4618-BA96-71978A5FF50B}">
      <dsp:nvSpPr>
        <dsp:cNvPr id="0" name=""/>
        <dsp:cNvSpPr/>
      </dsp:nvSpPr>
      <dsp:spPr>
        <a:xfrm>
          <a:off x="118144" y="0"/>
          <a:ext cx="1654026" cy="560879"/>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518" tIns="0" rIns="62518" bIns="0" numCol="1" spcCol="1270" anchor="ctr" anchorCtr="0">
          <a:noAutofit/>
        </a:bodyPr>
        <a:lstStyle/>
        <a:p>
          <a:pPr marL="0" lvl="0" indent="0" algn="l" defTabSz="1066800">
            <a:lnSpc>
              <a:spcPct val="90000"/>
            </a:lnSpc>
            <a:spcBef>
              <a:spcPct val="0"/>
            </a:spcBef>
            <a:spcAft>
              <a:spcPct val="35000"/>
            </a:spcAft>
            <a:buNone/>
          </a:pPr>
          <a:r>
            <a:rPr lang="en-GB" sz="2400" b="1" kern="1200" dirty="0"/>
            <a:t>Platform:</a:t>
          </a:r>
          <a:endParaRPr lang="en-US" sz="2400" b="1" kern="1200" dirty="0"/>
        </a:p>
      </dsp:txBody>
      <dsp:txXfrm>
        <a:off x="145524" y="27380"/>
        <a:ext cx="1599266" cy="50611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jpe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B9CA6B-2902-4C9E-8504-6930794F7F89}" type="datetimeFigureOut">
              <a:t>3/9/24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D511A4-9A0C-4A55-AD38-6953A7B33ABE}" type="slidenum">
              <a:t>‹#›</a:t>
            </a:fld>
            <a:endParaRPr lang="en-US"/>
          </a:p>
        </p:txBody>
      </p:sp>
    </p:spTree>
    <p:extLst>
      <p:ext uri="{BB962C8B-B14F-4D97-AF65-F5344CB8AC3E}">
        <p14:creationId xmlns:p14="http://schemas.microsoft.com/office/powerpoint/2010/main" val="3524198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a:t>
            </a:fld>
            <a:endParaRPr lang="el-GR"/>
          </a:p>
        </p:txBody>
      </p:sp>
    </p:spTree>
    <p:extLst>
      <p:ext uri="{BB962C8B-B14F-4D97-AF65-F5344CB8AC3E}">
        <p14:creationId xmlns:p14="http://schemas.microsoft.com/office/powerpoint/2010/main" val="1404409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For the 2</a:t>
            </a:r>
            <a:r>
              <a:rPr lang="en-US" baseline="30000" dirty="0"/>
              <a:t>nd</a:t>
            </a:r>
            <a:r>
              <a:rPr lang="en-US" dirty="0"/>
              <a:t> research question, the X’ </a:t>
            </a:r>
            <a:r>
              <a:rPr lang="en-US" dirty="0" err="1"/>
              <a:t>suggestioin</a:t>
            </a:r>
            <a:r>
              <a:rPr lang="en-US" dirty="0"/>
              <a:t> algorithm, which is in the search bar of the platform, tend to return squatted usernames in higher position than the verified ones.</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10</a:t>
            </a:fld>
            <a:endParaRPr lang="el-GR"/>
          </a:p>
        </p:txBody>
      </p:sp>
    </p:spTree>
    <p:extLst>
      <p:ext uri="{BB962C8B-B14F-4D97-AF65-F5344CB8AC3E}">
        <p14:creationId xmlns:p14="http://schemas.microsoft.com/office/powerpoint/2010/main" val="17770681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Let’s see another interesting examples. We observe that a verified user, which is the prime minister of Greece, is returned a 2nd option in the list. However, both usernames have ED = 1.</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11</a:t>
            </a:fld>
            <a:endParaRPr lang="el-GR"/>
          </a:p>
        </p:txBody>
      </p:sp>
    </p:spTree>
    <p:extLst>
      <p:ext uri="{BB962C8B-B14F-4D97-AF65-F5344CB8AC3E}">
        <p14:creationId xmlns:p14="http://schemas.microsoft.com/office/powerpoint/2010/main" val="12606864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Before moving to our classification section, lets talk about our dataset. We randomly selected 1500 users out of all the existing ones. 2 independent raters went through them and 540 …</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12</a:t>
            </a:fld>
            <a:endParaRPr lang="el-GR"/>
          </a:p>
        </p:txBody>
      </p:sp>
    </p:spTree>
    <p:extLst>
      <p:ext uri="{BB962C8B-B14F-4D97-AF65-F5344CB8AC3E}">
        <p14:creationId xmlns:p14="http://schemas.microsoft.com/office/powerpoint/2010/main" val="1501932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As for the features we used, we examined profile and network similarities. For profile similarity, we examined the profile name ed, </a:t>
            </a:r>
            <a:r>
              <a:rPr lang="en-US" dirty="0" err="1"/>
              <a:t>usename</a:t>
            </a:r>
            <a:r>
              <a:rPr lang="en-US" dirty="0"/>
              <a:t> ed etc. For any text similarity we use Leven…</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13</a:t>
            </a:fld>
            <a:endParaRPr lang="el-GR"/>
          </a:p>
        </p:txBody>
      </p:sp>
    </p:spTree>
    <p:extLst>
      <p:ext uri="{BB962C8B-B14F-4D97-AF65-F5344CB8AC3E}">
        <p14:creationId xmlns:p14="http://schemas.microsoft.com/office/powerpoint/2010/main" val="1365314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Lets see an overview of our e2e framework, called SQUAD</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14</a:t>
            </a:fld>
            <a:endParaRPr lang="el-GR"/>
          </a:p>
        </p:txBody>
      </p:sp>
    </p:spTree>
    <p:extLst>
      <p:ext uri="{BB962C8B-B14F-4D97-AF65-F5344CB8AC3E}">
        <p14:creationId xmlns:p14="http://schemas.microsoft.com/office/powerpoint/2010/main" val="4926355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In our website you can find some extra interesting examples of typo-mistakes, malicious links and impersonators. Lastly, within the day, on GitHub you can find our code for the e2e framework but also for our tool.</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17</a:t>
            </a:fld>
            <a:endParaRPr lang="el-GR"/>
          </a:p>
        </p:txBody>
      </p:sp>
    </p:spTree>
    <p:extLst>
      <p:ext uri="{BB962C8B-B14F-4D97-AF65-F5344CB8AC3E}">
        <p14:creationId xmlns:p14="http://schemas.microsoft.com/office/powerpoint/2010/main" val="372655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Before starting, lets see some of our initial motivations behind this research. We manually went through the platform and here we present 2 interesting examples. On the left we see the official and verified CNN profile making a </a:t>
            </a:r>
            <a:r>
              <a:rPr lang="en-US" dirty="0" err="1"/>
              <a:t>typomistake</a:t>
            </a:r>
            <a:r>
              <a:rPr lang="en-US" dirty="0"/>
              <a:t> on its tweet, calling a fake </a:t>
            </a:r>
            <a:r>
              <a:rPr lang="en-US" dirty="0" err="1"/>
              <a:t>cnn</a:t>
            </a:r>
            <a:r>
              <a:rPr lang="en-US" dirty="0"/>
              <a:t> breaking news profile instead of the original one. On the other hand, we have a fake but also verified profile of Pepsi, with username </a:t>
            </a:r>
            <a:r>
              <a:rPr lang="en-US" dirty="0" err="1"/>
              <a:t>PepiCO</a:t>
            </a:r>
            <a:r>
              <a:rPr lang="en-US" dirty="0"/>
              <a:t>, making a tweet ‘Coke is better’. This </a:t>
            </a:r>
            <a:r>
              <a:rPr lang="en-US" dirty="0" err="1"/>
              <a:t>migh</a:t>
            </a:r>
            <a:r>
              <a:rPr lang="en-US" dirty="0"/>
              <a:t> seem funny at the beginning but it can lead to revenue loss for Pepsi.</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2</a:t>
            </a:fld>
            <a:endParaRPr lang="el-GR"/>
          </a:p>
        </p:txBody>
      </p:sp>
    </p:spTree>
    <p:extLst>
      <p:ext uri="{BB962C8B-B14F-4D97-AF65-F5344CB8AC3E}">
        <p14:creationId xmlns:p14="http://schemas.microsoft.com/office/powerpoint/2010/main" val="87697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this point is important to define what username squatting is. It is the improper use of …</a:t>
            </a:r>
          </a:p>
        </p:txBody>
      </p:sp>
      <p:sp>
        <p:nvSpPr>
          <p:cNvPr id="4" name="Slide Number Placeholder 3"/>
          <p:cNvSpPr>
            <a:spLocks noGrp="1"/>
          </p:cNvSpPr>
          <p:nvPr>
            <p:ph type="sldNum" sz="quarter" idx="10"/>
          </p:nvPr>
        </p:nvSpPr>
        <p:spPr/>
        <p:txBody>
          <a:bodyPr/>
          <a:lstStyle/>
          <a:p>
            <a:fld id="{37CA085B-F2D7-41DB-A692-B05043F1669E}" type="slidenum">
              <a:rPr lang="en-GB" smtClean="0"/>
              <a:t>3</a:t>
            </a:fld>
            <a:endParaRPr lang="en-GB"/>
          </a:p>
        </p:txBody>
      </p:sp>
    </p:spTree>
    <p:extLst>
      <p:ext uri="{BB962C8B-B14F-4D97-AF65-F5344CB8AC3E}">
        <p14:creationId xmlns:p14="http://schemas.microsoft.com/office/powerpoint/2010/main" val="431805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Lets see a more detailed example of what skill-squatting is. Suppose we are a user asking </a:t>
            </a:r>
            <a:r>
              <a:rPr lang="en-US" dirty="0" err="1"/>
              <a:t>alexa</a:t>
            </a:r>
            <a:r>
              <a:rPr lang="en-US" dirty="0"/>
              <a:t> to call a skill, which is an application. And more specifically, we say ‘Alexa ask PayPal to send 10$ to George‘. An attacker though can develop and upload to the amazon store a skill called </a:t>
            </a:r>
            <a:r>
              <a:rPr lang="en-US" dirty="0" err="1"/>
              <a:t>PaayPal</a:t>
            </a:r>
            <a:r>
              <a:rPr lang="en-US" dirty="0"/>
              <a:t> with double ‘aa’. Due to voice transcription errors, it is an often phenomenon Alexa to call the wrong skill, which is unsafe for the user. </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4</a:t>
            </a:fld>
            <a:endParaRPr lang="el-GR"/>
          </a:p>
        </p:txBody>
      </p:sp>
    </p:spTree>
    <p:extLst>
      <p:ext uri="{BB962C8B-B14F-4D97-AF65-F5344CB8AC3E}">
        <p14:creationId xmlns:p14="http://schemas.microsoft.com/office/powerpoint/2010/main" val="3130876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To return to our research, to conduct a comprehensive measurement study, we wanted to answer 4 concreate research questions. The first one is whether …</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5</a:t>
            </a:fld>
            <a:endParaRPr lang="el-GR"/>
          </a:p>
        </p:txBody>
      </p:sp>
    </p:spTree>
    <p:extLst>
      <p:ext uri="{BB962C8B-B14F-4D97-AF65-F5344CB8AC3E}">
        <p14:creationId xmlns:p14="http://schemas.microsoft.com/office/powerpoint/2010/main" val="1368032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Every online social network has different policies for </a:t>
            </a:r>
            <a:r>
              <a:rPr lang="en-US" dirty="0" err="1"/>
              <a:t>valiid</a:t>
            </a:r>
            <a:r>
              <a:rPr lang="en-US" dirty="0"/>
              <a:t> usernames. Since our study is based on X, we will talk about X’ policy.</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6</a:t>
            </a:fld>
            <a:endParaRPr lang="el-GR"/>
          </a:p>
        </p:txBody>
      </p:sp>
    </p:spTree>
    <p:extLst>
      <p:ext uri="{BB962C8B-B14F-4D97-AF65-F5344CB8AC3E}">
        <p14:creationId xmlns:p14="http://schemas.microsoft.com/office/powerpoint/2010/main" val="3547934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Our new tool, called </a:t>
            </a:r>
            <a:r>
              <a:rPr lang="en-US" dirty="0" err="1"/>
              <a:t>UsernameCrazy</a:t>
            </a:r>
            <a:r>
              <a:rPr lang="en-US" dirty="0"/>
              <a:t>, is tailored to username generation. The tool consist of 10 generation models, 4 of them are completely new, you can see them in the blue. Moreover, the tool incorporates 2 unique features comparing to the other tools. The 1st one is called model self-repetition. In this case, we apply a model multiple times until the username reaches the maximum allowed characters. All the bold usernames are being created by this feature. The second feature is called model stacking, where we apply 2 or more models to generate more usernames.</a:t>
            </a:r>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7</a:t>
            </a:fld>
            <a:endParaRPr lang="el-GR"/>
          </a:p>
        </p:txBody>
      </p:sp>
    </p:spTree>
    <p:extLst>
      <p:ext uri="{BB962C8B-B14F-4D97-AF65-F5344CB8AC3E}">
        <p14:creationId xmlns:p14="http://schemas.microsoft.com/office/powerpoint/2010/main" val="619855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For our 1</a:t>
            </a:r>
            <a:r>
              <a:rPr lang="en-US" baseline="30000" dirty="0"/>
              <a:t>st</a:t>
            </a:r>
            <a:r>
              <a:rPr lang="en-US" dirty="0"/>
              <a:t> research question, once again the studied platform is X. We used a dataset from Kaggle with top 100 authors. </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8</a:t>
            </a:fld>
            <a:endParaRPr lang="el-GR"/>
          </a:p>
        </p:txBody>
      </p:sp>
    </p:spTree>
    <p:extLst>
      <p:ext uri="{BB962C8B-B14F-4D97-AF65-F5344CB8AC3E}">
        <p14:creationId xmlns:p14="http://schemas.microsoft.com/office/powerpoint/2010/main" val="3975882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During a 2 year period, we took 3 different snapshots. We can observe that as time goes by both the active and suspended accounts are being increased, indicating that indeed the usernames that we generate are being used by the individual to the social network.</a:t>
            </a:r>
            <a:endParaRPr lang="el-GR" dirty="0"/>
          </a:p>
        </p:txBody>
      </p:sp>
      <p:sp>
        <p:nvSpPr>
          <p:cNvPr id="4" name="Θέση αριθμού διαφάνειας 3"/>
          <p:cNvSpPr>
            <a:spLocks noGrp="1"/>
          </p:cNvSpPr>
          <p:nvPr>
            <p:ph type="sldNum" sz="quarter" idx="5"/>
          </p:nvPr>
        </p:nvSpPr>
        <p:spPr/>
        <p:txBody>
          <a:bodyPr/>
          <a:lstStyle/>
          <a:p>
            <a:fld id="{75D511A4-9A0C-4A55-AD38-6953A7B33ABE}" type="slidenum">
              <a:rPr lang="el-GR" smtClean="0"/>
              <a:t>9</a:t>
            </a:fld>
            <a:endParaRPr lang="el-GR"/>
          </a:p>
        </p:txBody>
      </p:sp>
    </p:spTree>
    <p:extLst>
      <p:ext uri="{BB962C8B-B14F-4D97-AF65-F5344CB8AC3E}">
        <p14:creationId xmlns:p14="http://schemas.microsoft.com/office/powerpoint/2010/main" val="2991192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69268CD-DB11-084E-9DCB-C9EB869BB696}" type="datetime1">
              <a:rPr lang="el-GR" smtClean="0"/>
              <a:t>3/9/24</a:t>
            </a:fld>
            <a:endParaRPr lang="en-US"/>
          </a:p>
        </p:txBody>
      </p:sp>
      <p:sp>
        <p:nvSpPr>
          <p:cNvPr id="5" name="Footer Placeholder 4"/>
          <p:cNvSpPr>
            <a:spLocks noGrp="1"/>
          </p:cNvSpPr>
          <p:nvPr>
            <p:ph type="ftr" sz="quarter" idx="11"/>
          </p:nvPr>
        </p:nvSpPr>
        <p:spPr/>
        <p:txBody>
          <a:bodyPr/>
          <a:lstStyle/>
          <a:p>
            <a:r>
              <a:rPr lang="en-US"/>
              <a:t>Imperial College London - APSS LAB - a.lepipas20@imperial.ac.uk</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1B93B0-875B-C74B-A5CC-DCAFC65056B5}" type="datetime1">
              <a:rPr lang="el-GR" smtClean="0"/>
              <a:t>3/9/24</a:t>
            </a:fld>
            <a:endParaRPr lang="en-US"/>
          </a:p>
        </p:txBody>
      </p:sp>
      <p:sp>
        <p:nvSpPr>
          <p:cNvPr id="5" name="Footer Placeholder 4"/>
          <p:cNvSpPr>
            <a:spLocks noGrp="1"/>
          </p:cNvSpPr>
          <p:nvPr>
            <p:ph type="ftr" sz="quarter" idx="11"/>
          </p:nvPr>
        </p:nvSpPr>
        <p:spPr/>
        <p:txBody>
          <a:bodyPr/>
          <a:lstStyle/>
          <a:p>
            <a:r>
              <a:rPr lang="en-US"/>
              <a:t>Imperial College London - APSS LAB - a.lepipas20@imperial.ac.uk</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12CF77-6455-CC48-BA8A-089877EA4E12}" type="datetime1">
              <a:rPr lang="el-GR" smtClean="0"/>
              <a:t>3/9/24</a:t>
            </a:fld>
            <a:endParaRPr lang="en-US"/>
          </a:p>
        </p:txBody>
      </p:sp>
      <p:sp>
        <p:nvSpPr>
          <p:cNvPr id="5" name="Footer Placeholder 4"/>
          <p:cNvSpPr>
            <a:spLocks noGrp="1"/>
          </p:cNvSpPr>
          <p:nvPr>
            <p:ph type="ftr" sz="quarter" idx="11"/>
          </p:nvPr>
        </p:nvSpPr>
        <p:spPr/>
        <p:txBody>
          <a:bodyPr/>
          <a:lstStyle/>
          <a:p>
            <a:r>
              <a:rPr lang="en-US"/>
              <a:t>Imperial College London - APSS LAB - a.lepipas20@imperial.ac.uk</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two columns with image)">
    <p:spTree>
      <p:nvGrpSpPr>
        <p:cNvPr id="1" name=""/>
        <p:cNvGrpSpPr/>
        <p:nvPr/>
      </p:nvGrpSpPr>
      <p:grpSpPr>
        <a:xfrm>
          <a:off x="0" y="0"/>
          <a:ext cx="0" cy="0"/>
          <a:chOff x="0" y="0"/>
          <a:chExt cx="0" cy="0"/>
        </a:xfrm>
      </p:grpSpPr>
      <p:sp>
        <p:nvSpPr>
          <p:cNvPr id="3" name="Content Placeholder 2"/>
          <p:cNvSpPr>
            <a:spLocks noGrp="1"/>
          </p:cNvSpPr>
          <p:nvPr>
            <p:ph idx="11"/>
          </p:nvPr>
        </p:nvSpPr>
        <p:spPr>
          <a:xfrm>
            <a:off x="609599" y="2346581"/>
            <a:ext cx="5267836" cy="3644104"/>
          </a:xfrm>
        </p:spPr>
        <p:txBody>
          <a:bodyPr/>
          <a:lstStyle>
            <a:lvl1pPr>
              <a:buClr>
                <a:srgbClr val="002548"/>
              </a:buClr>
              <a:defRPr/>
            </a:lvl1pPr>
            <a:lvl2pPr>
              <a:buClr>
                <a:srgbClr val="002548"/>
              </a:buClr>
              <a:defRPr/>
            </a:lvl2pPr>
            <a:lvl3pPr>
              <a:buClr>
                <a:srgbClr val="002548"/>
              </a:buClr>
              <a:defRPr/>
            </a:lvl3pPr>
            <a:lvl4pPr>
              <a:buClr>
                <a:srgbClr val="002548"/>
              </a:buClr>
              <a:defRPr/>
            </a:lvl4pPr>
            <a:lvl5pPr>
              <a:buClr>
                <a:srgbClr val="002548"/>
              </a:buCl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1"/>
          <p:cNvSpPr>
            <a:spLocks noGrp="1"/>
          </p:cNvSpPr>
          <p:nvPr>
            <p:ph type="title"/>
          </p:nvPr>
        </p:nvSpPr>
        <p:spPr>
          <a:xfrm>
            <a:off x="609600" y="1487908"/>
            <a:ext cx="10972800" cy="507556"/>
          </a:xfrm>
        </p:spPr>
        <p:txBody>
          <a:bodyPr/>
          <a:lstStyle>
            <a:lvl1pPr>
              <a:defRPr sz="2800"/>
            </a:lvl1pPr>
          </a:lstStyle>
          <a:p>
            <a:r>
              <a:rPr lang="en-GB"/>
              <a:t>Click to edit Master title style</a:t>
            </a:r>
            <a:endParaRPr lang="en-US"/>
          </a:p>
        </p:txBody>
      </p:sp>
      <p:sp>
        <p:nvSpPr>
          <p:cNvPr id="6" name="Text Placeholder 7"/>
          <p:cNvSpPr>
            <a:spLocks noGrp="1"/>
          </p:cNvSpPr>
          <p:nvPr>
            <p:ph type="body" sz="quarter" idx="10" hasCustomPrompt="1"/>
          </p:nvPr>
        </p:nvSpPr>
        <p:spPr>
          <a:xfrm>
            <a:off x="8454184" y="469901"/>
            <a:ext cx="3128216"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a:t>Click to edit presentation title</a:t>
            </a:r>
            <a:endParaRPr lang="en-US"/>
          </a:p>
        </p:txBody>
      </p:sp>
      <p:sp>
        <p:nvSpPr>
          <p:cNvPr id="9" name="Picture Placeholder 8"/>
          <p:cNvSpPr>
            <a:spLocks noGrp="1"/>
          </p:cNvSpPr>
          <p:nvPr>
            <p:ph type="pic" sz="quarter" idx="13"/>
          </p:nvPr>
        </p:nvSpPr>
        <p:spPr>
          <a:xfrm>
            <a:off x="6314018" y="2346581"/>
            <a:ext cx="5268383" cy="2788292"/>
          </a:xfrm>
        </p:spPr>
        <p:txBody>
          <a:bodyPr/>
          <a:lstStyle>
            <a:lvl1pPr>
              <a:buClr>
                <a:srgbClr val="002548"/>
              </a:buClr>
              <a:defRPr/>
            </a:lvl1pPr>
          </a:lstStyle>
          <a:p>
            <a:endParaRPr lang="en-US"/>
          </a:p>
        </p:txBody>
      </p:sp>
      <p:sp>
        <p:nvSpPr>
          <p:cNvPr id="13" name="Text Placeholder 12"/>
          <p:cNvSpPr>
            <a:spLocks noGrp="1"/>
          </p:cNvSpPr>
          <p:nvPr>
            <p:ph type="body" sz="quarter" idx="14" hasCustomPrompt="1"/>
          </p:nvPr>
        </p:nvSpPr>
        <p:spPr>
          <a:xfrm>
            <a:off x="6314018" y="5420144"/>
            <a:ext cx="5268383" cy="570541"/>
          </a:xfrm>
        </p:spPr>
        <p:txBody>
          <a:bodyPr/>
          <a:lstStyle>
            <a:lvl1pPr marL="0" indent="0">
              <a:buNone/>
              <a:defRPr sz="1000">
                <a:solidFill>
                  <a:srgbClr val="002548"/>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caption</a:t>
            </a:r>
            <a:endParaRPr lang="en-US"/>
          </a:p>
        </p:txBody>
      </p:sp>
      <p:sp>
        <p:nvSpPr>
          <p:cNvPr id="10" name="Text Placeholder 3"/>
          <p:cNvSpPr>
            <a:spLocks noGrp="1"/>
          </p:cNvSpPr>
          <p:nvPr>
            <p:ph type="body" sz="quarter" idx="12" hasCustomPrompt="1"/>
          </p:nvPr>
        </p:nvSpPr>
        <p:spPr>
          <a:xfrm>
            <a:off x="9460342" y="791392"/>
            <a:ext cx="2122060" cy="257175"/>
          </a:xfrm>
        </p:spPr>
        <p:txBody>
          <a:bodyPr/>
          <a:lstStyle>
            <a:lvl1pPr marL="0" indent="0" algn="r">
              <a:buNone/>
              <a:defRPr sz="1200">
                <a:solidFill>
                  <a:srgbClr val="003E74"/>
                </a:solidFill>
              </a:defRPr>
            </a:lvl1pPr>
          </a:lstStyle>
          <a:p>
            <a:pPr lvl="0"/>
            <a:r>
              <a:rPr lang="en-US"/>
              <a:t>Click to add the date</a:t>
            </a:r>
          </a:p>
        </p:txBody>
      </p:sp>
    </p:spTree>
    <p:extLst>
      <p:ext uri="{BB962C8B-B14F-4D97-AF65-F5344CB8AC3E}">
        <p14:creationId xmlns:p14="http://schemas.microsoft.com/office/powerpoint/2010/main" val="3020691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219A15-BBF1-8E4D-9C5F-2C207E48B9C6}" type="datetime1">
              <a:rPr lang="el-GR" smtClean="0"/>
              <a:t>3/9/24</a:t>
            </a:fld>
            <a:endParaRPr lang="en-US"/>
          </a:p>
        </p:txBody>
      </p:sp>
      <p:sp>
        <p:nvSpPr>
          <p:cNvPr id="5" name="Footer Placeholder 4"/>
          <p:cNvSpPr>
            <a:spLocks noGrp="1"/>
          </p:cNvSpPr>
          <p:nvPr>
            <p:ph type="ftr" sz="quarter" idx="11"/>
          </p:nvPr>
        </p:nvSpPr>
        <p:spPr/>
        <p:txBody>
          <a:bodyPr/>
          <a:lstStyle/>
          <a:p>
            <a:r>
              <a:rPr lang="en-US"/>
              <a:t>Imperial College London - APSS LAB - a.lepipas20@imperial.ac.uk</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C27406-4FB9-AC4C-9B66-9E5975A3743C}" type="datetime1">
              <a:rPr lang="el-GR" smtClean="0"/>
              <a:t>3/9/24</a:t>
            </a:fld>
            <a:endParaRPr lang="en-US"/>
          </a:p>
        </p:txBody>
      </p:sp>
      <p:sp>
        <p:nvSpPr>
          <p:cNvPr id="5" name="Footer Placeholder 4"/>
          <p:cNvSpPr>
            <a:spLocks noGrp="1"/>
          </p:cNvSpPr>
          <p:nvPr>
            <p:ph type="ftr" sz="quarter" idx="11"/>
          </p:nvPr>
        </p:nvSpPr>
        <p:spPr/>
        <p:txBody>
          <a:bodyPr/>
          <a:lstStyle/>
          <a:p>
            <a:r>
              <a:rPr lang="en-US"/>
              <a:t>Imperial College London - APSS LAB - a.lepipas20@imperial.ac.uk</a:t>
            </a:r>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AD6D0E-0E2C-6C4F-9E4A-02F97D603FDF}" type="datetime1">
              <a:rPr lang="el-GR" smtClean="0"/>
              <a:t>3/9/24</a:t>
            </a:fld>
            <a:endParaRPr lang="en-US"/>
          </a:p>
        </p:txBody>
      </p:sp>
      <p:sp>
        <p:nvSpPr>
          <p:cNvPr id="6" name="Footer Placeholder 5"/>
          <p:cNvSpPr>
            <a:spLocks noGrp="1"/>
          </p:cNvSpPr>
          <p:nvPr>
            <p:ph type="ftr" sz="quarter" idx="11"/>
          </p:nvPr>
        </p:nvSpPr>
        <p:spPr/>
        <p:txBody>
          <a:bodyPr/>
          <a:lstStyle/>
          <a:p>
            <a:r>
              <a:rPr lang="en-US"/>
              <a:t>Imperial College London - APSS LAB - a.lepipas20@imperial.ac.uk</a:t>
            </a:r>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6C808EF-14E8-014B-916F-1B01F6D2D5D3}" type="datetime1">
              <a:rPr lang="el-GR" smtClean="0"/>
              <a:t>3/9/24</a:t>
            </a:fld>
            <a:endParaRPr lang="en-US"/>
          </a:p>
        </p:txBody>
      </p:sp>
      <p:sp>
        <p:nvSpPr>
          <p:cNvPr id="8" name="Footer Placeholder 7"/>
          <p:cNvSpPr>
            <a:spLocks noGrp="1"/>
          </p:cNvSpPr>
          <p:nvPr>
            <p:ph type="ftr" sz="quarter" idx="11"/>
          </p:nvPr>
        </p:nvSpPr>
        <p:spPr/>
        <p:txBody>
          <a:bodyPr/>
          <a:lstStyle/>
          <a:p>
            <a:r>
              <a:rPr lang="en-US"/>
              <a:t>Imperial College London - APSS LAB - a.lepipas20@imperial.ac.uk</a:t>
            </a:r>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542ACC2-62A0-F143-AB39-8DC855CD524B}" type="datetime1">
              <a:rPr lang="el-GR" smtClean="0"/>
              <a:t>3/9/24</a:t>
            </a:fld>
            <a:endParaRPr lang="en-US"/>
          </a:p>
        </p:txBody>
      </p:sp>
      <p:sp>
        <p:nvSpPr>
          <p:cNvPr id="4" name="Footer Placeholder 3"/>
          <p:cNvSpPr>
            <a:spLocks noGrp="1"/>
          </p:cNvSpPr>
          <p:nvPr>
            <p:ph type="ftr" sz="quarter" idx="11"/>
          </p:nvPr>
        </p:nvSpPr>
        <p:spPr/>
        <p:txBody>
          <a:bodyPr/>
          <a:lstStyle/>
          <a:p>
            <a:r>
              <a:rPr lang="en-US"/>
              <a:t>Imperial College London - APSS LAB - a.lepipas20@imperial.ac.uk</a:t>
            </a:r>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348E95-3C8C-7945-AEA4-B71CAF2D9C30}" type="datetime1">
              <a:rPr lang="el-GR" smtClean="0"/>
              <a:t>3/9/24</a:t>
            </a:fld>
            <a:endParaRPr lang="en-US"/>
          </a:p>
        </p:txBody>
      </p:sp>
      <p:sp>
        <p:nvSpPr>
          <p:cNvPr id="3" name="Footer Placeholder 2"/>
          <p:cNvSpPr>
            <a:spLocks noGrp="1"/>
          </p:cNvSpPr>
          <p:nvPr>
            <p:ph type="ftr" sz="quarter" idx="11"/>
          </p:nvPr>
        </p:nvSpPr>
        <p:spPr/>
        <p:txBody>
          <a:bodyPr/>
          <a:lstStyle/>
          <a:p>
            <a:r>
              <a:rPr lang="en-US"/>
              <a:t>Imperial College London - APSS LAB - a.lepipas20@imperial.ac.uk</a:t>
            </a:r>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C65E00A-622E-D042-9388-542AF05CA27F}" type="datetime1">
              <a:rPr lang="el-GR" smtClean="0"/>
              <a:t>3/9/24</a:t>
            </a:fld>
            <a:endParaRPr lang="en-US"/>
          </a:p>
        </p:txBody>
      </p:sp>
      <p:sp>
        <p:nvSpPr>
          <p:cNvPr id="6" name="Footer Placeholder 5"/>
          <p:cNvSpPr>
            <a:spLocks noGrp="1"/>
          </p:cNvSpPr>
          <p:nvPr>
            <p:ph type="ftr" sz="quarter" idx="11"/>
          </p:nvPr>
        </p:nvSpPr>
        <p:spPr/>
        <p:txBody>
          <a:bodyPr/>
          <a:lstStyle/>
          <a:p>
            <a:r>
              <a:rPr lang="en-US"/>
              <a:t>Imperial College London - APSS LAB - a.lepipas20@imperial.ac.uk</a:t>
            </a:r>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9AEFF-2FE8-944D-8F1E-B7EAC7032706}" type="datetime1">
              <a:rPr lang="el-GR" smtClean="0"/>
              <a:t>3/9/24</a:t>
            </a:fld>
            <a:endParaRPr lang="en-US"/>
          </a:p>
        </p:txBody>
      </p:sp>
      <p:sp>
        <p:nvSpPr>
          <p:cNvPr id="6" name="Footer Placeholder 5"/>
          <p:cNvSpPr>
            <a:spLocks noGrp="1"/>
          </p:cNvSpPr>
          <p:nvPr>
            <p:ph type="ftr" sz="quarter" idx="11"/>
          </p:nvPr>
        </p:nvSpPr>
        <p:spPr/>
        <p:txBody>
          <a:bodyPr/>
          <a:lstStyle/>
          <a:p>
            <a:r>
              <a:rPr lang="en-US"/>
              <a:t>Imperial College London - APSS LAB - a.lepipas20@imperial.ac.uk</a:t>
            </a:r>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4C178E6-4D5F-D840-9AEA-9905C43E2865}" type="datetime1">
              <a:rPr lang="el-GR" smtClean="0"/>
              <a:t>3/9/24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Imperial College London - APSS LAB - a.lepipas20@imperial.ac.uk</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PSS-Imperial/SQUAD"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hyperlink" Target="https://sites.google.com/view/squad-framework/hom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Cybersquatting"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dl.acm.org/doi/abs/10.1145/3366423.3380243"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usenix.org/system/files/conference/usenixsecurity18/sec18-kumar.pdf" TargetMode="Externa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hyperlink" Target="https://help.twitter.com/en/managing-your-account/x-username-rul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13" Type="http://schemas.microsoft.com/office/2007/relationships/diagramDrawing" Target="../diagrams/drawing3.xml"/><Relationship Id="rId18" Type="http://schemas.microsoft.com/office/2007/relationships/diagramDrawing" Target="../diagrams/drawing4.xml"/><Relationship Id="rId3" Type="http://schemas.openxmlformats.org/officeDocument/2006/relationships/image" Target="../media/image2.png"/><Relationship Id="rId7" Type="http://schemas.openxmlformats.org/officeDocument/2006/relationships/diagramColors" Target="../diagrams/colors2.xml"/><Relationship Id="rId12" Type="http://schemas.openxmlformats.org/officeDocument/2006/relationships/diagramColors" Target="../diagrams/colors3.xml"/><Relationship Id="rId17" Type="http://schemas.openxmlformats.org/officeDocument/2006/relationships/diagramColors" Target="../diagrams/colors4.xml"/><Relationship Id="rId2" Type="http://schemas.openxmlformats.org/officeDocument/2006/relationships/notesSlide" Target="../notesSlides/notesSlide8.xml"/><Relationship Id="rId16" Type="http://schemas.openxmlformats.org/officeDocument/2006/relationships/diagramQuickStyle" Target="../diagrams/quickStyl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11" Type="http://schemas.openxmlformats.org/officeDocument/2006/relationships/diagramQuickStyle" Target="../diagrams/quickStyle3.xml"/><Relationship Id="rId5" Type="http://schemas.openxmlformats.org/officeDocument/2006/relationships/diagramLayout" Target="../diagrams/layout2.xml"/><Relationship Id="rId15" Type="http://schemas.openxmlformats.org/officeDocument/2006/relationships/diagramLayout" Target="../diagrams/layout4.xml"/><Relationship Id="rId10" Type="http://schemas.openxmlformats.org/officeDocument/2006/relationships/diagramLayout" Target="../diagrams/layout3.xml"/><Relationship Id="rId4" Type="http://schemas.openxmlformats.org/officeDocument/2006/relationships/diagramData" Target="../diagrams/data2.xml"/><Relationship Id="rId9" Type="http://schemas.openxmlformats.org/officeDocument/2006/relationships/diagramData" Target="../diagrams/data3.xml"/><Relationship Id="rId14" Type="http://schemas.openxmlformats.org/officeDocument/2006/relationships/diagramData" Target="../diagrams/data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0 04 Teams_Backdrop_2.jpg">
            <a:extLst>
              <a:ext uri="{FF2B5EF4-FFF2-40B4-BE49-F238E27FC236}">
                <a16:creationId xmlns:a16="http://schemas.microsoft.com/office/drawing/2014/main" id="{E7CEE5EF-F8E3-240F-0B58-88EBEFA01FA6}"/>
              </a:ext>
            </a:extLst>
          </p:cNvPr>
          <p:cNvPicPr>
            <a:picLocks noChangeAspect="1"/>
          </p:cNvPicPr>
          <p:nvPr/>
        </p:nvPicPr>
        <p:blipFill rotWithShape="1">
          <a:blip r:embed="rId3"/>
          <a:srcRect l="187" t="9091" r="23111"/>
          <a:stretch/>
        </p:blipFill>
        <p:spPr>
          <a:xfrm>
            <a:off x="4542077" y="11585"/>
            <a:ext cx="7643469" cy="6857990"/>
          </a:xfrm>
          <a:prstGeom prst="rect">
            <a:avLst/>
          </a:prstGeom>
        </p:spPr>
      </p:pic>
      <p:sp>
        <p:nvSpPr>
          <p:cNvPr id="8" name="Rectangle 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0" y="1122363"/>
            <a:ext cx="4568581" cy="3204134"/>
          </a:xfrm>
        </p:spPr>
        <p:txBody>
          <a:bodyPr anchor="b">
            <a:normAutofit/>
          </a:bodyPr>
          <a:lstStyle/>
          <a:p>
            <a:pPr algn="l"/>
            <a:r>
              <a:rPr lang="en-US" sz="4400" dirty="0">
                <a:ln w="22225">
                  <a:solidFill>
                    <a:schemeClr val="tx1"/>
                  </a:solidFill>
                  <a:miter lim="800000"/>
                </a:ln>
              </a:rPr>
              <a:t>Username Squatting on Online Social Networks: </a:t>
            </a:r>
            <a:br>
              <a:rPr lang="en-US" sz="4400" dirty="0">
                <a:ln w="22225">
                  <a:solidFill>
                    <a:schemeClr val="tx1"/>
                  </a:solidFill>
                  <a:miter lim="800000"/>
                </a:ln>
              </a:rPr>
            </a:br>
            <a:r>
              <a:rPr lang="en-US" sz="4400" dirty="0">
                <a:ln w="22225">
                  <a:solidFill>
                    <a:schemeClr val="tx1"/>
                  </a:solidFill>
                  <a:miter lim="800000"/>
                </a:ln>
              </a:rPr>
              <a:t>A study on X</a:t>
            </a:r>
            <a:endParaRPr lang="en-US" sz="4400" dirty="0"/>
          </a:p>
        </p:txBody>
      </p:sp>
      <p:sp>
        <p:nvSpPr>
          <p:cNvPr id="3" name="Subtitle 2"/>
          <p:cNvSpPr>
            <a:spLocks noGrp="1"/>
          </p:cNvSpPr>
          <p:nvPr>
            <p:ph type="subTitle" idx="1"/>
          </p:nvPr>
        </p:nvSpPr>
        <p:spPr>
          <a:xfrm>
            <a:off x="477981" y="4785631"/>
            <a:ext cx="11154894" cy="1601819"/>
          </a:xfrm>
        </p:spPr>
        <p:txBody>
          <a:bodyPr vert="horz" lIns="91440" tIns="45720" rIns="91440" bIns="45720" rtlCol="0" anchor="t">
            <a:normAutofit/>
          </a:bodyPr>
          <a:lstStyle/>
          <a:p>
            <a:pPr algn="l"/>
            <a:endParaRPr lang="en-US" b="1" dirty="0"/>
          </a:p>
          <a:p>
            <a:pPr algn="l"/>
            <a:r>
              <a:rPr lang="en-US" b="1" dirty="0"/>
              <a:t>    Anastasios </a:t>
            </a:r>
            <a:r>
              <a:rPr lang="en-US" b="1" dirty="0" err="1"/>
              <a:t>Lepipas</a:t>
            </a:r>
            <a:r>
              <a:rPr lang="en-US" b="1" dirty="0"/>
              <a:t>             Anastasia </a:t>
            </a:r>
            <a:r>
              <a:rPr lang="en-US" b="1" dirty="0" err="1"/>
              <a:t>Borovykh</a:t>
            </a:r>
            <a:r>
              <a:rPr lang="en-US" b="1" dirty="0"/>
              <a:t>              </a:t>
            </a:r>
            <a:r>
              <a:rPr lang="en-US" b="1" dirty="0" err="1"/>
              <a:t>Soteris</a:t>
            </a:r>
            <a:r>
              <a:rPr lang="en-US" b="1" dirty="0"/>
              <a:t> Demetriou</a:t>
            </a:r>
          </a:p>
          <a:p>
            <a:pPr algn="l"/>
            <a:r>
              <a:rPr lang="en-US" dirty="0"/>
              <a:t>Imperial College London     Imperial College London     Imperial College London</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pssBlackGreyTagline.png">
            <a:extLst>
              <a:ext uri="{FF2B5EF4-FFF2-40B4-BE49-F238E27FC236}">
                <a16:creationId xmlns:a16="http://schemas.microsoft.com/office/drawing/2014/main" id="{162A2A60-62E0-6343-F9BA-0F44729F5903}"/>
              </a:ext>
            </a:extLst>
          </p:cNvPr>
          <p:cNvPicPr>
            <a:picLocks noChangeAspect="1"/>
          </p:cNvPicPr>
          <p:nvPr/>
        </p:nvPicPr>
        <p:blipFill>
          <a:blip r:embed="rId4"/>
          <a:stretch>
            <a:fillRect/>
          </a:stretch>
        </p:blipFill>
        <p:spPr>
          <a:xfrm>
            <a:off x="2942" y="-1225"/>
            <a:ext cx="1253926" cy="543876"/>
          </a:xfrm>
          <a:prstGeom prst="rect">
            <a:avLst/>
          </a:prstGeom>
        </p:spPr>
      </p:pic>
    </p:spTree>
    <p:extLst>
      <p:ext uri="{BB962C8B-B14F-4D97-AF65-F5344CB8AC3E}">
        <p14:creationId xmlns:p14="http://schemas.microsoft.com/office/powerpoint/2010/main" val="10985722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3000" b="1" kern="1200">
                <a:solidFill>
                  <a:schemeClr val="tx1"/>
                </a:solidFill>
                <a:latin typeface="+mj-lt"/>
                <a:ea typeface="+mj-ea"/>
                <a:cs typeface="+mj-cs"/>
              </a:rPr>
              <a:t>MQ2</a:t>
            </a:r>
            <a:r>
              <a:rPr lang="en-US" sz="3000" kern="1200">
                <a:solidFill>
                  <a:schemeClr val="tx1"/>
                </a:solidFill>
                <a:latin typeface="+mj-lt"/>
                <a:ea typeface="+mj-ea"/>
                <a:cs typeface="+mj-cs"/>
              </a:rPr>
              <a:t>. How does it contribute to online confusion ?</a:t>
            </a:r>
          </a:p>
        </p:txBody>
      </p:sp>
      <p:sp>
        <p:nvSpPr>
          <p:cNvPr id="3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638873" y="2660904"/>
            <a:ext cx="5072888" cy="356374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Squatted accounts are being </a:t>
            </a:r>
            <a:r>
              <a:rPr lang="en-US" sz="2400" b="1" dirty="0"/>
              <a:t>prioritized in searches</a:t>
            </a:r>
            <a:r>
              <a:rPr lang="en-US" sz="2400" dirty="0"/>
              <a:t> by the network’s search recommendation algorithm</a:t>
            </a:r>
          </a:p>
          <a:p>
            <a:r>
              <a:rPr lang="en-US" sz="2400" dirty="0"/>
              <a:t>X’s suggestion algorithm:</a:t>
            </a:r>
          </a:p>
          <a:p>
            <a:pPr lvl="1"/>
            <a:r>
              <a:rPr lang="en-US" b="1" dirty="0"/>
              <a:t>26</a:t>
            </a:r>
            <a:r>
              <a:rPr lang="en-US" dirty="0"/>
              <a:t> appear in </a:t>
            </a:r>
            <a:r>
              <a:rPr lang="en-US" b="1" dirty="0"/>
              <a:t>top-10</a:t>
            </a:r>
          </a:p>
          <a:p>
            <a:pPr lvl="1"/>
            <a:r>
              <a:rPr lang="en-US" b="1" dirty="0"/>
              <a:t>170</a:t>
            </a:r>
            <a:r>
              <a:rPr lang="en-US" dirty="0"/>
              <a:t> appear in </a:t>
            </a:r>
            <a:r>
              <a:rPr lang="en-US" b="1" dirty="0"/>
              <a:t>top-100</a:t>
            </a:r>
          </a:p>
          <a:p>
            <a:pPr lvl="2"/>
            <a:r>
              <a:rPr lang="en-US" b="1" dirty="0"/>
              <a:t>17 Impersonators</a:t>
            </a:r>
          </a:p>
          <a:p>
            <a:pPr lvl="2"/>
            <a:r>
              <a:rPr lang="en-US" b="1" dirty="0"/>
              <a:t>66 Malicious</a:t>
            </a:r>
          </a:p>
        </p:txBody>
      </p:sp>
      <p:pic>
        <p:nvPicPr>
          <p:cNvPr id="3" name="Picture 2" descr="A graph of a number of users&#10;&#10;Description automatically generated">
            <a:extLst>
              <a:ext uri="{FF2B5EF4-FFF2-40B4-BE49-F238E27FC236}">
                <a16:creationId xmlns:a16="http://schemas.microsoft.com/office/drawing/2014/main" id="{F655302B-E09F-E2B8-64F1-165D421A2820}"/>
              </a:ext>
            </a:extLst>
          </p:cNvPr>
          <p:cNvPicPr>
            <a:picLocks noChangeAspect="1"/>
          </p:cNvPicPr>
          <p:nvPr/>
        </p:nvPicPr>
        <p:blipFill>
          <a:blip r:embed="rId3"/>
          <a:stretch>
            <a:fillRect/>
          </a:stretch>
        </p:blipFill>
        <p:spPr>
          <a:xfrm>
            <a:off x="6099048" y="1108939"/>
            <a:ext cx="6086030" cy="5132247"/>
          </a:xfrm>
          <a:prstGeom prst="rect">
            <a:avLst/>
          </a:prstGeom>
        </p:spPr>
      </p:pic>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4"/>
          <a:stretch>
            <a:fillRect/>
          </a:stretch>
        </p:blipFill>
        <p:spPr>
          <a:xfrm>
            <a:off x="10612537" y="41820"/>
            <a:ext cx="1498854" cy="643662"/>
          </a:xfrm>
        </p:spPr>
      </p:pic>
      <p:sp>
        <p:nvSpPr>
          <p:cNvPr id="5" name="Rectangle 4">
            <a:extLst>
              <a:ext uri="{FF2B5EF4-FFF2-40B4-BE49-F238E27FC236}">
                <a16:creationId xmlns:a16="http://schemas.microsoft.com/office/drawing/2014/main" id="{84A45FBF-7D1F-4614-8805-6821038C0447}"/>
              </a:ext>
            </a:extLst>
          </p:cNvPr>
          <p:cNvSpPr/>
          <p:nvPr/>
        </p:nvSpPr>
        <p:spPr>
          <a:xfrm>
            <a:off x="9143686" y="1384784"/>
            <a:ext cx="2395851" cy="35748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8" name="Rectangle 7">
            <a:extLst>
              <a:ext uri="{FF2B5EF4-FFF2-40B4-BE49-F238E27FC236}">
                <a16:creationId xmlns:a16="http://schemas.microsoft.com/office/drawing/2014/main" id="{05FBB521-B73D-4CCC-8126-E61163FA5500}"/>
              </a:ext>
            </a:extLst>
          </p:cNvPr>
          <p:cNvSpPr/>
          <p:nvPr/>
        </p:nvSpPr>
        <p:spPr>
          <a:xfrm>
            <a:off x="6725267" y="5877768"/>
            <a:ext cx="1984473" cy="17384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10" name="Footer Placeholder 11">
            <a:extLst>
              <a:ext uri="{FF2B5EF4-FFF2-40B4-BE49-F238E27FC236}">
                <a16:creationId xmlns:a16="http://schemas.microsoft.com/office/drawing/2014/main" id="{5722F44E-D350-9F35-ACEC-1DD44EF6F3B5}"/>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11" name="Θέση αριθμού διαφάνειας 10">
            <a:extLst>
              <a:ext uri="{FF2B5EF4-FFF2-40B4-BE49-F238E27FC236}">
                <a16:creationId xmlns:a16="http://schemas.microsoft.com/office/drawing/2014/main" id="{BDC29CC0-0A9F-3698-772D-0CF197303535}"/>
              </a:ext>
            </a:extLst>
          </p:cNvPr>
          <p:cNvSpPr>
            <a:spLocks noGrp="1"/>
          </p:cNvSpPr>
          <p:nvPr>
            <p:ph type="sldNum" sz="quarter" idx="12"/>
          </p:nvPr>
        </p:nvSpPr>
        <p:spPr/>
        <p:txBody>
          <a:bodyPr/>
          <a:lstStyle/>
          <a:p>
            <a:fld id="{330EA680-D336-4FF7-8B7A-9848BB0A1C32}" type="slidenum">
              <a:rPr lang="en-US" smtClean="0"/>
              <a:t>10</a:t>
            </a:fld>
            <a:endParaRPr lang="en-US"/>
          </a:p>
        </p:txBody>
      </p:sp>
    </p:spTree>
    <p:extLst>
      <p:ext uri="{BB962C8B-B14F-4D97-AF65-F5344CB8AC3E}">
        <p14:creationId xmlns:p14="http://schemas.microsoft.com/office/powerpoint/2010/main" val="2613296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Θέση περιεχομένου 5" descr="Εικόνα που περιέχει κείμενο, γραμματοσειρά, στιγμιότυπο οθόνης&#10;&#10;Περιγραφή που δημιουργήθηκε αυτόματα">
            <a:extLst>
              <a:ext uri="{FF2B5EF4-FFF2-40B4-BE49-F238E27FC236}">
                <a16:creationId xmlns:a16="http://schemas.microsoft.com/office/drawing/2014/main" id="{709C2345-1CC4-AE0B-8761-616102D431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43038" y="951765"/>
            <a:ext cx="10505924" cy="4197219"/>
          </a:xfrm>
        </p:spPr>
      </p:pic>
      <p:sp>
        <p:nvSpPr>
          <p:cNvPr id="4" name="Θέση υποσέλιδου 3">
            <a:extLst>
              <a:ext uri="{FF2B5EF4-FFF2-40B4-BE49-F238E27FC236}">
                <a16:creationId xmlns:a16="http://schemas.microsoft.com/office/drawing/2014/main" id="{4EFD76D6-DF6C-A7F8-4193-6DD0F4DCF5EC}"/>
              </a:ext>
            </a:extLst>
          </p:cNvPr>
          <p:cNvSpPr>
            <a:spLocks noGrp="1"/>
          </p:cNvSpPr>
          <p:nvPr>
            <p:ph type="ftr" sz="quarter" idx="11"/>
          </p:nvPr>
        </p:nvSpPr>
        <p:spPr/>
        <p:txBody>
          <a:bodyPr/>
          <a:lstStyle/>
          <a:p>
            <a:r>
              <a:rPr lang="en-US"/>
              <a:t>Imperial College London - APSS LAB - a.lepipas20@imperial.ac.uk</a:t>
            </a:r>
          </a:p>
        </p:txBody>
      </p:sp>
      <p:sp>
        <p:nvSpPr>
          <p:cNvPr id="7" name="Θέση αριθμού διαφάνειας 6">
            <a:extLst>
              <a:ext uri="{FF2B5EF4-FFF2-40B4-BE49-F238E27FC236}">
                <a16:creationId xmlns:a16="http://schemas.microsoft.com/office/drawing/2014/main" id="{3C35FBA5-E69F-2CD1-83CC-4E00A1B8BAAA}"/>
              </a:ext>
            </a:extLst>
          </p:cNvPr>
          <p:cNvSpPr>
            <a:spLocks noGrp="1"/>
          </p:cNvSpPr>
          <p:nvPr>
            <p:ph type="sldNum" sz="quarter" idx="12"/>
          </p:nvPr>
        </p:nvSpPr>
        <p:spPr/>
        <p:txBody>
          <a:bodyPr/>
          <a:lstStyle/>
          <a:p>
            <a:fld id="{330EA680-D336-4FF7-8B7A-9848BB0A1C32}" type="slidenum">
              <a:rPr lang="en-US" smtClean="0"/>
              <a:t>11</a:t>
            </a:fld>
            <a:endParaRPr lang="en-US"/>
          </a:p>
        </p:txBody>
      </p:sp>
    </p:spTree>
    <p:extLst>
      <p:ext uri="{BB962C8B-B14F-4D97-AF65-F5344CB8AC3E}">
        <p14:creationId xmlns:p14="http://schemas.microsoft.com/office/powerpoint/2010/main" val="4246949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841248" y="548640"/>
            <a:ext cx="3600860" cy="5431536"/>
          </a:xfrm>
        </p:spPr>
        <p:txBody>
          <a:bodyPr vert="horz" lIns="91440" tIns="45720" rIns="91440" bIns="45720" rtlCol="0" anchor="ctr">
            <a:normAutofit/>
          </a:bodyPr>
          <a:lstStyle/>
          <a:p>
            <a:r>
              <a:rPr lang="en-US" sz="5400" kern="1200">
                <a:solidFill>
                  <a:schemeClr val="tx1"/>
                </a:solidFill>
                <a:latin typeface="+mj-lt"/>
                <a:ea typeface="+mj-ea"/>
                <a:cs typeface="+mj-cs"/>
              </a:rPr>
              <a:t>Dataset</a:t>
            </a:r>
          </a:p>
        </p:txBody>
      </p:sp>
      <p:sp>
        <p:nvSpPr>
          <p:cNvPr id="1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5126418" y="552091"/>
            <a:ext cx="6224335" cy="543153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a:spcBef>
                <a:spcPts val="0"/>
              </a:spcBef>
              <a:spcAft>
                <a:spcPts val="600"/>
              </a:spcAft>
            </a:pPr>
            <a:r>
              <a:rPr lang="en-US" b="1" dirty="0"/>
              <a:t>2 independent raters:</a:t>
            </a:r>
            <a:endParaRPr lang="en-US" dirty="0"/>
          </a:p>
          <a:p>
            <a:pPr marL="742950" lvl="1">
              <a:spcBef>
                <a:spcPts val="0"/>
              </a:spcBef>
              <a:spcAft>
                <a:spcPts val="600"/>
              </a:spcAft>
            </a:pPr>
            <a:r>
              <a:rPr lang="en-US" sz="2800" b="1" dirty="0"/>
              <a:t>1500 </a:t>
            </a:r>
            <a:r>
              <a:rPr lang="en-US" sz="2800" dirty="0"/>
              <a:t>random generated accounts</a:t>
            </a:r>
          </a:p>
          <a:p>
            <a:pPr marL="1200150" lvl="2">
              <a:spcBef>
                <a:spcPts val="0"/>
              </a:spcBef>
              <a:spcAft>
                <a:spcPts val="600"/>
              </a:spcAft>
            </a:pPr>
            <a:r>
              <a:rPr lang="en-US" sz="2800" b="1" dirty="0"/>
              <a:t>540 </a:t>
            </a:r>
            <a:r>
              <a:rPr lang="en-US" sz="2800" dirty="0"/>
              <a:t>active malicious users</a:t>
            </a:r>
          </a:p>
          <a:p>
            <a:pPr marL="1200150" lvl="2">
              <a:spcBef>
                <a:spcPts val="0"/>
              </a:spcBef>
              <a:spcAft>
                <a:spcPts val="600"/>
              </a:spcAft>
            </a:pPr>
            <a:r>
              <a:rPr lang="en-US" sz="2800" b="1" dirty="0"/>
              <a:t>960</a:t>
            </a:r>
            <a:r>
              <a:rPr lang="en-US" sz="2800" dirty="0"/>
              <a:t> benign profiles</a:t>
            </a:r>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sp>
        <p:nvSpPr>
          <p:cNvPr id="3" name="Footer Placeholder 11">
            <a:extLst>
              <a:ext uri="{FF2B5EF4-FFF2-40B4-BE49-F238E27FC236}">
                <a16:creationId xmlns:a16="http://schemas.microsoft.com/office/drawing/2014/main" id="{CC643EBC-F500-3469-552C-46E38650846E}"/>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5" name="Θέση αριθμού διαφάνειας 4">
            <a:extLst>
              <a:ext uri="{FF2B5EF4-FFF2-40B4-BE49-F238E27FC236}">
                <a16:creationId xmlns:a16="http://schemas.microsoft.com/office/drawing/2014/main" id="{F2944A7F-2A0C-232A-A7C8-98CEE91CB995}"/>
              </a:ext>
            </a:extLst>
          </p:cNvPr>
          <p:cNvSpPr>
            <a:spLocks noGrp="1"/>
          </p:cNvSpPr>
          <p:nvPr>
            <p:ph type="sldNum" sz="quarter" idx="12"/>
          </p:nvPr>
        </p:nvSpPr>
        <p:spPr/>
        <p:txBody>
          <a:bodyPr/>
          <a:lstStyle/>
          <a:p>
            <a:fld id="{330EA680-D336-4FF7-8B7A-9848BB0A1C32}" type="slidenum">
              <a:rPr lang="en-US" smtClean="0"/>
              <a:t>12</a:t>
            </a:fld>
            <a:endParaRPr lang="en-US"/>
          </a:p>
        </p:txBody>
      </p:sp>
    </p:spTree>
    <p:extLst>
      <p:ext uri="{BB962C8B-B14F-4D97-AF65-F5344CB8AC3E}">
        <p14:creationId xmlns:p14="http://schemas.microsoft.com/office/powerpoint/2010/main" val="1657740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841247" y="978619"/>
            <a:ext cx="3410712" cy="1106424"/>
          </a:xfrm>
        </p:spPr>
        <p:txBody>
          <a:bodyPr vert="horz" lIns="91440" tIns="45720" rIns="91440" bIns="45720" rtlCol="0" anchor="ctr">
            <a:normAutofit/>
          </a:bodyPr>
          <a:lstStyle/>
          <a:p>
            <a:r>
              <a:rPr lang="en-US" sz="2800" kern="1200" dirty="0">
                <a:solidFill>
                  <a:schemeClr val="tx1"/>
                </a:solidFill>
                <a:latin typeface="+mj-lt"/>
                <a:ea typeface="+mj-ea"/>
                <a:cs typeface="+mj-cs"/>
              </a:rPr>
              <a:t>Design &amp; Features</a:t>
            </a:r>
          </a:p>
        </p:txBody>
      </p:sp>
      <p:sp>
        <p:nvSpPr>
          <p:cNvPr id="51" name="Rectangle 50">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2" name="Rectangle 51">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722522" y="2252870"/>
            <a:ext cx="4279383" cy="356025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Design:</a:t>
            </a:r>
          </a:p>
          <a:p>
            <a:pPr lvl="1"/>
            <a:r>
              <a:rPr lang="en-US" sz="2000" dirty="0"/>
              <a:t>Filtering Component</a:t>
            </a:r>
          </a:p>
          <a:p>
            <a:pPr lvl="1"/>
            <a:r>
              <a:rPr lang="en-US" sz="2000" dirty="0"/>
              <a:t>Feature Extraction</a:t>
            </a:r>
          </a:p>
          <a:p>
            <a:r>
              <a:rPr lang="en-US" sz="2400" dirty="0"/>
              <a:t>12 distinct features</a:t>
            </a:r>
          </a:p>
          <a:p>
            <a:r>
              <a:rPr lang="en-US" sz="2400" dirty="0"/>
              <a:t>Tools-Metrics:</a:t>
            </a:r>
          </a:p>
          <a:p>
            <a:pPr lvl="1"/>
            <a:r>
              <a:rPr lang="en-US" sz="2000" u="sng" dirty="0"/>
              <a:t>Photo Similarity :</a:t>
            </a:r>
            <a:r>
              <a:rPr lang="en-US" sz="2000" dirty="0"/>
              <a:t> VGGFace2</a:t>
            </a:r>
          </a:p>
          <a:p>
            <a:pPr lvl="1"/>
            <a:r>
              <a:rPr lang="en-US" sz="2000" u="sng" dirty="0"/>
              <a:t>Text Similarity :</a:t>
            </a:r>
            <a:r>
              <a:rPr lang="en-US" sz="2000" dirty="0"/>
              <a:t> </a:t>
            </a:r>
            <a:r>
              <a:rPr lang="en-US" sz="2000" dirty="0" err="1"/>
              <a:t>Levenshtein</a:t>
            </a:r>
            <a:r>
              <a:rPr lang="en-US" sz="2000" dirty="0"/>
              <a:t> Distance</a:t>
            </a:r>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pic>
        <p:nvPicPr>
          <p:cNvPr id="11" name="Εικόνα 10" descr="Εικόνα που περιέχει κείμενο, κύλινδρος, στιγμιότυπο οθόνης, σχεδίαση&#10;&#10;Περιγραφή που δημιουργήθηκε αυτόματα">
            <a:extLst>
              <a:ext uri="{FF2B5EF4-FFF2-40B4-BE49-F238E27FC236}">
                <a16:creationId xmlns:a16="http://schemas.microsoft.com/office/drawing/2014/main" id="{54EDDFB5-1421-2D34-D8DA-990AC6191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7345" y="2103120"/>
            <a:ext cx="5900110" cy="3054350"/>
          </a:xfrm>
          <a:prstGeom prst="rect">
            <a:avLst/>
          </a:prstGeom>
        </p:spPr>
      </p:pic>
      <p:sp>
        <p:nvSpPr>
          <p:cNvPr id="13" name="Footer Placeholder 11">
            <a:extLst>
              <a:ext uri="{FF2B5EF4-FFF2-40B4-BE49-F238E27FC236}">
                <a16:creationId xmlns:a16="http://schemas.microsoft.com/office/drawing/2014/main" id="{4188AAB5-48A6-6AF2-B836-42E34E6CE2AE}"/>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14" name="Θέση αριθμού διαφάνειας 13">
            <a:extLst>
              <a:ext uri="{FF2B5EF4-FFF2-40B4-BE49-F238E27FC236}">
                <a16:creationId xmlns:a16="http://schemas.microsoft.com/office/drawing/2014/main" id="{8F64957A-3840-0729-D3A2-1D7DB04B2395}"/>
              </a:ext>
            </a:extLst>
          </p:cNvPr>
          <p:cNvSpPr>
            <a:spLocks noGrp="1"/>
          </p:cNvSpPr>
          <p:nvPr>
            <p:ph type="sldNum" sz="quarter" idx="12"/>
          </p:nvPr>
        </p:nvSpPr>
        <p:spPr/>
        <p:txBody>
          <a:bodyPr/>
          <a:lstStyle/>
          <a:p>
            <a:fld id="{330EA680-D336-4FF7-8B7A-9848BB0A1C32}" type="slidenum">
              <a:rPr lang="en-US" smtClean="0"/>
              <a:t>13</a:t>
            </a:fld>
            <a:endParaRPr lang="en-US"/>
          </a:p>
        </p:txBody>
      </p:sp>
    </p:spTree>
    <p:extLst>
      <p:ext uri="{BB962C8B-B14F-4D97-AF65-F5344CB8AC3E}">
        <p14:creationId xmlns:p14="http://schemas.microsoft.com/office/powerpoint/2010/main" val="2044390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59AB4C8-9178-4F7A-8404-6890510B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638881" y="457201"/>
            <a:ext cx="10909640" cy="1832654"/>
          </a:xfrm>
        </p:spPr>
        <p:txBody>
          <a:bodyPr vert="horz" lIns="91440" tIns="45720" rIns="91440" bIns="45720" rtlCol="0" anchor="b">
            <a:normAutofit/>
          </a:bodyPr>
          <a:lstStyle/>
          <a:p>
            <a:pPr algn="ctr"/>
            <a:r>
              <a:rPr lang="en-US" sz="6600" kern="1200" dirty="0">
                <a:solidFill>
                  <a:schemeClr val="tx1"/>
                </a:solidFill>
                <a:latin typeface="+mj-lt"/>
                <a:ea typeface="+mj-ea"/>
                <a:cs typeface="+mj-cs"/>
              </a:rPr>
              <a:t>Framework - Overview</a:t>
            </a:r>
          </a:p>
        </p:txBody>
      </p:sp>
      <p:sp>
        <p:nvSpPr>
          <p:cNvPr id="16" name="sketch line">
            <a:extLst>
              <a:ext uri="{FF2B5EF4-FFF2-40B4-BE49-F238E27FC236}">
                <a16:creationId xmlns:a16="http://schemas.microsoft.com/office/drawing/2014/main" id="{4CFDFB37-4BC7-42C6-915D-A6609139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234391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pic>
        <p:nvPicPr>
          <p:cNvPr id="5" name="Picture 4" descr="A diagram of a cylinder&#10;&#10;Description automatically generated">
            <a:extLst>
              <a:ext uri="{FF2B5EF4-FFF2-40B4-BE49-F238E27FC236}">
                <a16:creationId xmlns:a16="http://schemas.microsoft.com/office/drawing/2014/main" id="{253A7DB2-607A-F63C-0E6A-EFEDC764882C}"/>
              </a:ext>
            </a:extLst>
          </p:cNvPr>
          <p:cNvPicPr>
            <a:picLocks noChangeAspect="1"/>
          </p:cNvPicPr>
          <p:nvPr/>
        </p:nvPicPr>
        <p:blipFill>
          <a:blip r:embed="rId4"/>
          <a:stretch>
            <a:fillRect/>
          </a:stretch>
        </p:blipFill>
        <p:spPr>
          <a:xfrm>
            <a:off x="-3175" y="3149600"/>
            <a:ext cx="12166600" cy="1281113"/>
          </a:xfrm>
          <a:prstGeom prst="rect">
            <a:avLst/>
          </a:prstGeom>
        </p:spPr>
      </p:pic>
      <p:sp>
        <p:nvSpPr>
          <p:cNvPr id="3" name="Footer Placeholder 11">
            <a:extLst>
              <a:ext uri="{FF2B5EF4-FFF2-40B4-BE49-F238E27FC236}">
                <a16:creationId xmlns:a16="http://schemas.microsoft.com/office/drawing/2014/main" id="{D0164F11-2BBA-6FA0-F295-A0566978A5DA}"/>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8" name="Θέση αριθμού διαφάνειας 7">
            <a:extLst>
              <a:ext uri="{FF2B5EF4-FFF2-40B4-BE49-F238E27FC236}">
                <a16:creationId xmlns:a16="http://schemas.microsoft.com/office/drawing/2014/main" id="{75318534-93A5-DB8B-D1ED-C1BC13B752DD}"/>
              </a:ext>
            </a:extLst>
          </p:cNvPr>
          <p:cNvSpPr>
            <a:spLocks noGrp="1"/>
          </p:cNvSpPr>
          <p:nvPr>
            <p:ph type="sldNum" sz="quarter" idx="12"/>
          </p:nvPr>
        </p:nvSpPr>
        <p:spPr/>
        <p:txBody>
          <a:bodyPr/>
          <a:lstStyle/>
          <a:p>
            <a:fld id="{330EA680-D336-4FF7-8B7A-9848BB0A1C32}" type="slidenum">
              <a:rPr lang="en-US" smtClean="0"/>
              <a:t>14</a:t>
            </a:fld>
            <a:endParaRPr lang="en-US"/>
          </a:p>
        </p:txBody>
      </p:sp>
    </p:spTree>
    <p:extLst>
      <p:ext uri="{BB962C8B-B14F-4D97-AF65-F5344CB8AC3E}">
        <p14:creationId xmlns:p14="http://schemas.microsoft.com/office/powerpoint/2010/main" val="2532996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different colored lines&#10;&#10;Description automatically generated">
            <a:extLst>
              <a:ext uri="{FF2B5EF4-FFF2-40B4-BE49-F238E27FC236}">
                <a16:creationId xmlns:a16="http://schemas.microsoft.com/office/drawing/2014/main" id="{E9C7A842-831A-143C-2457-ACDE1B43446A}"/>
              </a:ext>
            </a:extLst>
          </p:cNvPr>
          <p:cNvPicPr>
            <a:picLocks noChangeAspect="1"/>
          </p:cNvPicPr>
          <p:nvPr/>
        </p:nvPicPr>
        <p:blipFill>
          <a:blip r:embed="rId2"/>
          <a:stretch>
            <a:fillRect/>
          </a:stretch>
        </p:blipFill>
        <p:spPr>
          <a:xfrm>
            <a:off x="5415829" y="1520942"/>
            <a:ext cx="6562223" cy="4469230"/>
          </a:xfrm>
          <a:prstGeom prst="rect">
            <a:avLst/>
          </a:prstGeom>
        </p:spPr>
      </p:pic>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p:txBody>
          <a:bodyPr/>
          <a:lstStyle/>
          <a:p>
            <a:r>
              <a:rPr lang="en-US" dirty="0"/>
              <a:t>Classification Results</a:t>
            </a:r>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838200" y="1825625"/>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Sans-Serif" panose="020B0604020202020204" pitchFamily="34" charset="0"/>
              <a:buChar char="v"/>
            </a:pPr>
            <a:r>
              <a:rPr lang="en-US" sz="2400" b="1" dirty="0">
                <a:latin typeface="Calibri"/>
                <a:cs typeface="Calibri"/>
              </a:rPr>
              <a:t> </a:t>
            </a:r>
            <a:r>
              <a:rPr lang="el-GR" sz="2400" b="1" dirty="0">
                <a:latin typeface="Calibri"/>
                <a:cs typeface="Calibri"/>
              </a:rPr>
              <a:t>2 </a:t>
            </a:r>
            <a:r>
              <a:rPr lang="en-US" sz="2400" b="1" dirty="0">
                <a:latin typeface="Calibri"/>
                <a:cs typeface="Calibri"/>
              </a:rPr>
              <a:t>classes:</a:t>
            </a:r>
          </a:p>
          <a:p>
            <a:pPr lvl="1">
              <a:buFont typeface="Wingdings,Sans-Serif" panose="020B0604020202020204" pitchFamily="34" charset="0"/>
              <a:buChar char="v"/>
            </a:pPr>
            <a:r>
              <a:rPr lang="en-US" sz="2000" b="1" dirty="0">
                <a:latin typeface="Calibri"/>
                <a:cs typeface="Calibri"/>
              </a:rPr>
              <a:t> Benign</a:t>
            </a:r>
            <a:endParaRPr lang="en-US" sz="2000" dirty="0">
              <a:latin typeface="Calibri"/>
              <a:cs typeface="Calibri"/>
            </a:endParaRPr>
          </a:p>
          <a:p>
            <a:pPr lvl="2">
              <a:buFont typeface="Wingdings,Sans-Serif" panose="020B0604020202020204" pitchFamily="34" charset="0"/>
              <a:buChar char="v"/>
            </a:pPr>
            <a:r>
              <a:rPr lang="en-US" sz="1600" dirty="0">
                <a:latin typeface="Calibri"/>
                <a:cs typeface="Calibri"/>
              </a:rPr>
              <a:t>Humans, Fan &amp; Parody accounts, etc.</a:t>
            </a:r>
            <a:endParaRPr lang="en-US" sz="1600" dirty="0"/>
          </a:p>
          <a:p>
            <a:pPr lvl="1">
              <a:buFont typeface="Wingdings,Sans-Serif" panose="020B0604020202020204" pitchFamily="34" charset="0"/>
              <a:buChar char="v"/>
            </a:pPr>
            <a:r>
              <a:rPr lang="en-US" sz="2000" b="1" dirty="0">
                <a:latin typeface="Calibri"/>
                <a:cs typeface="Calibri"/>
              </a:rPr>
              <a:t> Malicious </a:t>
            </a:r>
            <a:endParaRPr lang="el-GR" sz="2000" dirty="0">
              <a:latin typeface="Calibri"/>
              <a:cs typeface="Calibri"/>
            </a:endParaRPr>
          </a:p>
          <a:p>
            <a:pPr lvl="2">
              <a:buFont typeface="Wingdings,Sans-Serif" panose="020B0604020202020204" pitchFamily="34" charset="0"/>
              <a:buChar char="v"/>
            </a:pPr>
            <a:r>
              <a:rPr lang="en-US" sz="1600" dirty="0">
                <a:latin typeface="Calibri"/>
                <a:cs typeface="Calibri"/>
              </a:rPr>
              <a:t>Impersonators, Confusion attempts</a:t>
            </a:r>
            <a:endParaRPr lang="el-GR" sz="1600" dirty="0">
              <a:latin typeface="Calibri"/>
              <a:cs typeface="Calibri"/>
            </a:endParaRPr>
          </a:p>
          <a:p>
            <a:pPr>
              <a:buFont typeface="Wingdings,Sans-Serif" panose="020B0604020202020204" pitchFamily="34" charset="0"/>
              <a:buChar char="v"/>
            </a:pPr>
            <a:r>
              <a:rPr lang="en-US" sz="2400" b="1" dirty="0">
                <a:latin typeface="Calibri"/>
                <a:cs typeface="Calibri"/>
              </a:rPr>
              <a:t> Best Model (Random Forest):</a:t>
            </a:r>
          </a:p>
          <a:p>
            <a:pPr lvl="1">
              <a:buFont typeface="Wingdings,Sans-Serif" panose="020B0604020202020204" pitchFamily="34" charset="0"/>
              <a:buChar char="v"/>
            </a:pPr>
            <a:r>
              <a:rPr lang="en-US" sz="2000" b="1" dirty="0">
                <a:latin typeface="Calibri"/>
                <a:cs typeface="Calibri"/>
              </a:rPr>
              <a:t> Accuracy</a:t>
            </a:r>
            <a:r>
              <a:rPr lang="en-US" sz="2000" dirty="0">
                <a:latin typeface="Calibri"/>
                <a:cs typeface="Calibri"/>
              </a:rPr>
              <a:t> : 94.44%</a:t>
            </a:r>
          </a:p>
          <a:p>
            <a:pPr lvl="1">
              <a:buFont typeface="Wingdings,Sans-Serif" panose="020B0604020202020204" pitchFamily="34" charset="0"/>
              <a:buChar char="v"/>
            </a:pPr>
            <a:r>
              <a:rPr lang="en-US" sz="2000" b="1" dirty="0">
                <a:latin typeface="Calibri"/>
                <a:cs typeface="Calibri"/>
              </a:rPr>
              <a:t> F1 – Score </a:t>
            </a:r>
            <a:r>
              <a:rPr lang="en-US" sz="2000" dirty="0">
                <a:latin typeface="Calibri"/>
                <a:cs typeface="Calibri"/>
              </a:rPr>
              <a:t>: 94%</a:t>
            </a:r>
          </a:p>
          <a:p>
            <a:pPr lvl="1">
              <a:buFont typeface="Wingdings,Sans-Serif" panose="020B0604020202020204" pitchFamily="34" charset="0"/>
              <a:buChar char="v"/>
            </a:pPr>
            <a:r>
              <a:rPr lang="en-US" sz="2000" b="1" dirty="0">
                <a:latin typeface="Calibri"/>
                <a:cs typeface="Calibri"/>
              </a:rPr>
              <a:t> FP</a:t>
            </a:r>
            <a:r>
              <a:rPr lang="en-US" sz="2000" dirty="0">
                <a:latin typeface="Calibri"/>
                <a:cs typeface="Calibri"/>
              </a:rPr>
              <a:t> : 15</a:t>
            </a:r>
            <a:endParaRPr lang="en-GB" sz="2000" dirty="0">
              <a:latin typeface="Calibri"/>
              <a:cs typeface="Calibri"/>
            </a:endParaRPr>
          </a:p>
          <a:p>
            <a:pPr lvl="1">
              <a:buFont typeface="Wingdings,Sans-Serif" panose="020B0604020202020204" pitchFamily="34" charset="0"/>
              <a:buChar char="v"/>
            </a:pPr>
            <a:r>
              <a:rPr lang="en-US" sz="2000" b="1" dirty="0">
                <a:latin typeface="Calibri"/>
                <a:cs typeface="Calibri"/>
              </a:rPr>
              <a:t> FN</a:t>
            </a:r>
            <a:r>
              <a:rPr lang="en-US" sz="2000" dirty="0">
                <a:latin typeface="Calibri"/>
                <a:cs typeface="Calibri"/>
              </a:rPr>
              <a:t> : 8 </a:t>
            </a:r>
            <a:endParaRPr lang="en-GB" sz="2000" dirty="0">
              <a:latin typeface="Calibri"/>
              <a:cs typeface="Calibri"/>
            </a:endParaRPr>
          </a:p>
          <a:p>
            <a:pPr lvl="1">
              <a:buFont typeface="Wingdings,Sans-Serif" panose="020B0604020202020204" pitchFamily="34" charset="0"/>
              <a:buChar char="v"/>
            </a:pPr>
            <a:endParaRPr lang="en-US" sz="1600" b="1" dirty="0">
              <a:latin typeface="Calibri"/>
              <a:cs typeface="Calibri"/>
            </a:endParaRPr>
          </a:p>
          <a:p>
            <a:pPr lvl="2">
              <a:buFont typeface="Wingdings,Sans-Serif" panose="020B0604020202020204" pitchFamily="34" charset="0"/>
              <a:buChar char="v"/>
            </a:pPr>
            <a:endParaRPr lang="en-US" sz="1600" dirty="0">
              <a:latin typeface="Calibri"/>
              <a:cs typeface="Calibri"/>
            </a:endParaRPr>
          </a:p>
          <a:p>
            <a:pPr marL="0" indent="0">
              <a:buNone/>
            </a:pPr>
            <a:endParaRPr lang="en-US" dirty="0"/>
          </a:p>
        </p:txBody>
      </p:sp>
      <p:sp>
        <p:nvSpPr>
          <p:cNvPr id="6" name="Footer Placeholder 5">
            <a:extLst>
              <a:ext uri="{FF2B5EF4-FFF2-40B4-BE49-F238E27FC236}">
                <a16:creationId xmlns:a16="http://schemas.microsoft.com/office/drawing/2014/main" id="{FA073A1C-0F51-C6D0-34BA-272A4FBB043D}"/>
              </a:ext>
            </a:extLst>
          </p:cNvPr>
          <p:cNvSpPr>
            <a:spLocks noGrp="1"/>
          </p:cNvSpPr>
          <p:nvPr>
            <p:ph type="ftr" sz="quarter" idx="11"/>
          </p:nvPr>
        </p:nvSpPr>
        <p:spPr/>
        <p:txBody>
          <a:bodyPr/>
          <a:lstStyle/>
          <a:p>
            <a:r>
              <a:rPr lang="en-US"/>
              <a:t>Imperial College London - APSS LAB - a.lepipas20@imperial.ac.uk</a:t>
            </a:r>
          </a:p>
        </p:txBody>
      </p:sp>
      <p:sp>
        <p:nvSpPr>
          <p:cNvPr id="3" name="Rectangle 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 name="Rectangle 7">
            <a:extLst>
              <a:ext uri="{FF2B5EF4-FFF2-40B4-BE49-F238E27FC236}">
                <a16:creationId xmlns:a16="http://schemas.microsoft.com/office/drawing/2014/main" id="{6CACAF1F-B61A-48C7-BF7C-D1B0360CBAFF}"/>
              </a:ext>
            </a:extLst>
          </p:cNvPr>
          <p:cNvSpPr/>
          <p:nvPr/>
        </p:nvSpPr>
        <p:spPr>
          <a:xfrm>
            <a:off x="7945219" y="3565637"/>
            <a:ext cx="3924300" cy="2362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5" name="Θέση αριθμού διαφάνειας 4">
            <a:extLst>
              <a:ext uri="{FF2B5EF4-FFF2-40B4-BE49-F238E27FC236}">
                <a16:creationId xmlns:a16="http://schemas.microsoft.com/office/drawing/2014/main" id="{87F04960-08D5-5EEC-2610-CCF1540EB9AB}"/>
              </a:ext>
            </a:extLst>
          </p:cNvPr>
          <p:cNvSpPr>
            <a:spLocks noGrp="1"/>
          </p:cNvSpPr>
          <p:nvPr>
            <p:ph type="sldNum" sz="quarter" idx="12"/>
          </p:nvPr>
        </p:nvSpPr>
        <p:spPr/>
        <p:txBody>
          <a:bodyPr/>
          <a:lstStyle/>
          <a:p>
            <a:fld id="{330EA680-D336-4FF7-8B7A-9848BB0A1C32}" type="slidenum">
              <a:rPr lang="en-US" smtClean="0"/>
              <a:t>15</a:t>
            </a:fld>
            <a:endParaRPr lang="en-US"/>
          </a:p>
        </p:txBody>
      </p:sp>
    </p:spTree>
    <p:extLst>
      <p:ext uri="{BB962C8B-B14F-4D97-AF65-F5344CB8AC3E}">
        <p14:creationId xmlns:p14="http://schemas.microsoft.com/office/powerpoint/2010/main" val="2406412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sz="5400" kern="1200">
                <a:solidFill>
                  <a:schemeClr val="tx1"/>
                </a:solidFill>
                <a:latin typeface="+mj-lt"/>
                <a:ea typeface="+mj-ea"/>
                <a:cs typeface="+mj-cs"/>
              </a:rPr>
              <a:t>Responsible Disclosure</a:t>
            </a:r>
          </a:p>
        </p:txBody>
      </p:sp>
      <p:sp>
        <p:nvSpPr>
          <p:cNvPr id="1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838200" y="1929384"/>
            <a:ext cx="10515600" cy="425196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t>All the manually </a:t>
            </a:r>
            <a:r>
              <a:rPr lang="en-US" sz="2200" b="1" i="1" dirty="0"/>
              <a:t>verified</a:t>
            </a:r>
            <a:r>
              <a:rPr lang="en-US" sz="2200" b="1" dirty="0"/>
              <a:t> </a:t>
            </a:r>
            <a:r>
              <a:rPr lang="en-US" sz="2200" b="1" i="1" dirty="0"/>
              <a:t>impersonators</a:t>
            </a:r>
            <a:r>
              <a:rPr lang="en-US" sz="2200" b="1" dirty="0"/>
              <a:t> reported </a:t>
            </a:r>
            <a:r>
              <a:rPr lang="en-US" sz="2200" dirty="0"/>
              <a:t>to X</a:t>
            </a:r>
            <a:endParaRPr lang="en-US" sz="2200" b="1" dirty="0"/>
          </a:p>
          <a:p>
            <a:pPr marL="0" indent="0">
              <a:buNone/>
            </a:pPr>
            <a:endParaRPr lang="en-US" sz="2200" b="1" dirty="0"/>
          </a:p>
          <a:p>
            <a:r>
              <a:rPr lang="en-US" sz="2200" b="1" dirty="0"/>
              <a:t>X’s response: </a:t>
            </a:r>
          </a:p>
          <a:p>
            <a:pPr lvl="1"/>
            <a:r>
              <a:rPr lang="en-US" sz="2200" dirty="0"/>
              <a:t>They already provide additional controls</a:t>
            </a:r>
          </a:p>
          <a:p>
            <a:pPr lvl="2">
              <a:buFont typeface="Wingdings" pitchFamily="2" charset="2"/>
              <a:buChar char="Ø"/>
            </a:pPr>
            <a:r>
              <a:rPr lang="en-US" sz="2200" dirty="0"/>
              <a:t> Allow users to report these accounts</a:t>
            </a:r>
          </a:p>
          <a:p>
            <a:endParaRPr lang="en-US" sz="2200" b="1" dirty="0"/>
          </a:p>
          <a:p>
            <a:r>
              <a:rPr lang="en-US" sz="2200" b="1" dirty="0"/>
              <a:t>Problem: </a:t>
            </a:r>
          </a:p>
          <a:p>
            <a:pPr lvl="1"/>
            <a:r>
              <a:rPr lang="en-US" sz="2200" dirty="0"/>
              <a:t>Weak crowdsourcing method </a:t>
            </a:r>
          </a:p>
          <a:p>
            <a:pPr lvl="2">
              <a:buFont typeface="Wingdings" pitchFamily="2" charset="2"/>
              <a:buChar char="Ø"/>
            </a:pPr>
            <a:r>
              <a:rPr lang="en-US" sz="2200" dirty="0"/>
              <a:t> Suffer from erroneous reports</a:t>
            </a:r>
          </a:p>
          <a:p>
            <a:pPr lvl="2">
              <a:buFont typeface="Wingdings" pitchFamily="2" charset="2"/>
              <a:buChar char="Ø"/>
            </a:pPr>
            <a:r>
              <a:rPr lang="en-US" sz="2200" dirty="0"/>
              <a:t> Does not scale</a:t>
            </a:r>
          </a:p>
          <a:p>
            <a:endParaRPr lang="en-US" sz="2200" dirty="0"/>
          </a:p>
          <a:p>
            <a:endParaRPr lang="en-US" sz="2200" dirty="0"/>
          </a:p>
        </p:txBody>
      </p:sp>
      <p:sp>
        <p:nvSpPr>
          <p:cNvPr id="6" name="Footer Placeholder 5">
            <a:extLst>
              <a:ext uri="{FF2B5EF4-FFF2-40B4-BE49-F238E27FC236}">
                <a16:creationId xmlns:a16="http://schemas.microsoft.com/office/drawing/2014/main" id="{38067856-2D53-9976-A8A9-BA8FFB37570F}"/>
              </a:ext>
            </a:extLst>
          </p:cNvPr>
          <p:cNvSpPr>
            <a:spLocks noGrp="1"/>
          </p:cNvSpPr>
          <p:nvPr>
            <p:ph type="ftr" sz="quarter" idx="11"/>
          </p:nvPr>
        </p:nvSpPr>
        <p:spPr>
          <a:xfrm>
            <a:off x="4038600" y="6356350"/>
            <a:ext cx="4114800" cy="365125"/>
          </a:xfrm>
        </p:spPr>
        <p:txBody>
          <a:bodyPr vert="horz" lIns="91440" tIns="45720" rIns="91440" bIns="45720" rtlCol="0" anchor="ctr">
            <a:normAutofit fontScale="92500" lnSpcReduction="20000"/>
          </a:bodyPr>
          <a:lstStyle/>
          <a:p>
            <a:pPr>
              <a:spcAft>
                <a:spcPts val="600"/>
              </a:spcAft>
            </a:pPr>
            <a:r>
              <a:rPr lang="en-US" kern="1200">
                <a:solidFill>
                  <a:schemeClr val="tx1">
                    <a:tint val="75000"/>
                  </a:schemeClr>
                </a:solidFill>
                <a:latin typeface="+mn-lt"/>
                <a:ea typeface="+mn-ea"/>
                <a:cs typeface="+mn-cs"/>
              </a:rPr>
              <a:t>Imperial College London - APSS LAB - a.lepipas20@imperial.ac.uk</a:t>
            </a:r>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2"/>
          <a:stretch>
            <a:fillRect/>
          </a:stretch>
        </p:blipFill>
        <p:spPr>
          <a:xfrm>
            <a:off x="10612537" y="41820"/>
            <a:ext cx="1498854" cy="643662"/>
          </a:xfrm>
        </p:spPr>
      </p:pic>
      <p:sp>
        <p:nvSpPr>
          <p:cNvPr id="3" name="Θέση αριθμού διαφάνειας 2">
            <a:extLst>
              <a:ext uri="{FF2B5EF4-FFF2-40B4-BE49-F238E27FC236}">
                <a16:creationId xmlns:a16="http://schemas.microsoft.com/office/drawing/2014/main" id="{6AA1F14D-9931-F8C3-D403-7CBA0F0C2EE2}"/>
              </a:ext>
            </a:extLst>
          </p:cNvPr>
          <p:cNvSpPr>
            <a:spLocks noGrp="1"/>
          </p:cNvSpPr>
          <p:nvPr>
            <p:ph type="sldNum" sz="quarter" idx="12"/>
          </p:nvPr>
        </p:nvSpPr>
        <p:spPr/>
        <p:txBody>
          <a:bodyPr/>
          <a:lstStyle/>
          <a:p>
            <a:fld id="{330EA680-D336-4FF7-8B7A-9848BB0A1C32}" type="slidenum">
              <a:rPr lang="en-US" smtClean="0"/>
              <a:t>16</a:t>
            </a:fld>
            <a:endParaRPr lang="en-US"/>
          </a:p>
        </p:txBody>
      </p:sp>
    </p:spTree>
    <p:extLst>
      <p:ext uri="{BB962C8B-B14F-4D97-AF65-F5344CB8AC3E}">
        <p14:creationId xmlns:p14="http://schemas.microsoft.com/office/powerpoint/2010/main" val="3365938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9A63C9-EE59-46B6-7382-670E63A887A1}"/>
              </a:ext>
            </a:extLst>
          </p:cNvPr>
          <p:cNvSpPr>
            <a:spLocks noGrp="1"/>
          </p:cNvSpPr>
          <p:nvPr>
            <p:ph type="title"/>
          </p:nvPr>
        </p:nvSpPr>
        <p:spPr>
          <a:xfrm>
            <a:off x="640080" y="325369"/>
            <a:ext cx="4368602" cy="1956841"/>
          </a:xfrm>
        </p:spPr>
        <p:txBody>
          <a:bodyPr anchor="b">
            <a:normAutofit/>
          </a:bodyPr>
          <a:lstStyle/>
          <a:p>
            <a:r>
              <a:rPr lang="en-US" sz="5400" dirty="0"/>
              <a:t>Questions?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F7C5AA32-16D5-A9BB-FEFE-803A22ED7511}"/>
              </a:ext>
            </a:extLst>
          </p:cNvPr>
          <p:cNvSpPr>
            <a:spLocks noGrp="1"/>
          </p:cNvSpPr>
          <p:nvPr>
            <p:ph idx="1"/>
          </p:nvPr>
        </p:nvSpPr>
        <p:spPr>
          <a:xfrm>
            <a:off x="640080" y="2872899"/>
            <a:ext cx="4243589" cy="3320668"/>
          </a:xfrm>
        </p:spPr>
        <p:txBody>
          <a:bodyPr vert="horz" lIns="91440" tIns="45720" rIns="91440" bIns="45720" rtlCol="0" anchor="t">
            <a:normAutofit/>
          </a:bodyPr>
          <a:lstStyle/>
          <a:p>
            <a:endParaRPr lang="en-US" sz="2200" dirty="0"/>
          </a:p>
          <a:p>
            <a:r>
              <a:rPr lang="en-US" sz="2200" dirty="0">
                <a:hlinkClick r:id="rId3"/>
              </a:rPr>
              <a:t>GitHub : </a:t>
            </a:r>
            <a:r>
              <a:rPr lang="en-US" sz="2200" dirty="0">
                <a:ea typeface="+mn-lt"/>
                <a:cs typeface="+mn-lt"/>
                <a:hlinkClick r:id="rId3"/>
              </a:rPr>
              <a:t>APSS-Imperial/SQUAD</a:t>
            </a:r>
            <a:endParaRPr lang="en-US" sz="2200" dirty="0"/>
          </a:p>
          <a:p>
            <a:r>
              <a:rPr lang="en-US" sz="2200" dirty="0">
                <a:hlinkClick r:id="rId4"/>
              </a:rPr>
              <a:t>Website : Squad-Framework</a:t>
            </a:r>
            <a:endParaRPr lang="en-US" sz="2200" dirty="0"/>
          </a:p>
          <a:p>
            <a:pPr marL="0" indent="0" algn="ctr">
              <a:buNone/>
            </a:pPr>
            <a:endParaRPr lang="en-US" sz="2200" dirty="0"/>
          </a:p>
          <a:p>
            <a:pPr marL="0" indent="0" algn="ctr">
              <a:buNone/>
            </a:pPr>
            <a:endParaRPr lang="en-US" sz="2200" dirty="0"/>
          </a:p>
          <a:p>
            <a:pPr marL="0" indent="0">
              <a:buNone/>
            </a:pPr>
            <a:r>
              <a:rPr lang="en-US" sz="2200" dirty="0"/>
              <a:t>                    Thank you!</a:t>
            </a:r>
          </a:p>
        </p:txBody>
      </p:sp>
      <p:pic>
        <p:nvPicPr>
          <p:cNvPr id="4" name="Content Placeholder 3" descr="0190531_campus_queens_tower_045.jpg">
            <a:extLst>
              <a:ext uri="{FF2B5EF4-FFF2-40B4-BE49-F238E27FC236}">
                <a16:creationId xmlns:a16="http://schemas.microsoft.com/office/drawing/2014/main" id="{46EE0322-2277-D91E-76EA-E3748ACD00A5}"/>
              </a:ext>
            </a:extLst>
          </p:cNvPr>
          <p:cNvPicPr>
            <a:picLocks noChangeAspect="1"/>
          </p:cNvPicPr>
          <p:nvPr/>
        </p:nvPicPr>
        <p:blipFill rotWithShape="1">
          <a:blip r:embed="rId5"/>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Footer Placeholder 11">
            <a:extLst>
              <a:ext uri="{FF2B5EF4-FFF2-40B4-BE49-F238E27FC236}">
                <a16:creationId xmlns:a16="http://schemas.microsoft.com/office/drawing/2014/main" id="{E6626783-625C-18E4-D1F5-D6FABCA7F745}"/>
              </a:ext>
            </a:extLst>
          </p:cNvPr>
          <p:cNvSpPr>
            <a:spLocks noGrp="1"/>
          </p:cNvSpPr>
          <p:nvPr>
            <p:ph type="ftr" sz="quarter" idx="11"/>
          </p:nvPr>
        </p:nvSpPr>
        <p:spPr>
          <a:xfrm>
            <a:off x="2209801" y="6356350"/>
            <a:ext cx="4114800" cy="365125"/>
          </a:xfrm>
        </p:spPr>
        <p:txBody>
          <a:bodyPr/>
          <a:lstStyle/>
          <a:p>
            <a:r>
              <a:rPr lang="en-US" dirty="0"/>
              <a:t>Imperial College London - APSS LAB - a.lepipas20@imperial.ac.uk</a:t>
            </a:r>
          </a:p>
        </p:txBody>
      </p:sp>
      <p:sp>
        <p:nvSpPr>
          <p:cNvPr id="5" name="Θέση αριθμού διαφάνειας 4">
            <a:extLst>
              <a:ext uri="{FF2B5EF4-FFF2-40B4-BE49-F238E27FC236}">
                <a16:creationId xmlns:a16="http://schemas.microsoft.com/office/drawing/2014/main" id="{B8CC09D5-C75E-787E-7687-3F93C33D4C0C}"/>
              </a:ext>
            </a:extLst>
          </p:cNvPr>
          <p:cNvSpPr>
            <a:spLocks noGrp="1"/>
          </p:cNvSpPr>
          <p:nvPr>
            <p:ph type="sldNum" sz="quarter" idx="12"/>
          </p:nvPr>
        </p:nvSpPr>
        <p:spPr/>
        <p:txBody>
          <a:bodyPr/>
          <a:lstStyle/>
          <a:p>
            <a:fld id="{330EA680-D336-4FF7-8B7A-9848BB0A1C32}" type="slidenum">
              <a:rPr lang="en-US" smtClean="0"/>
              <a:t>17</a:t>
            </a:fld>
            <a:endParaRPr lang="en-US"/>
          </a:p>
        </p:txBody>
      </p:sp>
    </p:spTree>
    <p:extLst>
      <p:ext uri="{BB962C8B-B14F-4D97-AF65-F5344CB8AC3E}">
        <p14:creationId xmlns:p14="http://schemas.microsoft.com/office/powerpoint/2010/main" val="1872382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5600" dirty="0"/>
              <a:t>Typo-mention                     Impersonator</a:t>
            </a:r>
          </a:p>
        </p:txBody>
      </p:sp>
      <p:sp>
        <p:nvSpPr>
          <p:cNvPr id="15"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phone&#10;&#10;Description automatically generated">
            <a:extLst>
              <a:ext uri="{FF2B5EF4-FFF2-40B4-BE49-F238E27FC236}">
                <a16:creationId xmlns:a16="http://schemas.microsoft.com/office/drawing/2014/main" id="{B68F66C8-46BB-CDE2-C81A-BEEBB1AB4BE4}"/>
              </a:ext>
            </a:extLst>
          </p:cNvPr>
          <p:cNvPicPr>
            <a:picLocks noChangeAspect="1"/>
          </p:cNvPicPr>
          <p:nvPr/>
        </p:nvPicPr>
        <p:blipFill>
          <a:blip r:embed="rId3"/>
          <a:stretch>
            <a:fillRect/>
          </a:stretch>
        </p:blipFill>
        <p:spPr>
          <a:xfrm>
            <a:off x="6582723" y="3155974"/>
            <a:ext cx="5365811" cy="240120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5496FE3D-73D7-184D-2360-F46B9B003F09}"/>
              </a:ext>
            </a:extLst>
          </p:cNvPr>
          <p:cNvPicPr>
            <a:picLocks noChangeAspect="1"/>
          </p:cNvPicPr>
          <p:nvPr/>
        </p:nvPicPr>
        <p:blipFill>
          <a:blip r:embed="rId4"/>
          <a:stretch>
            <a:fillRect/>
          </a:stretch>
        </p:blipFill>
        <p:spPr>
          <a:xfrm>
            <a:off x="479285" y="2061174"/>
            <a:ext cx="5614416" cy="1824684"/>
          </a:xfrm>
          <a:prstGeom prst="rect">
            <a:avLst/>
          </a:prstGeom>
        </p:spPr>
      </p:pic>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5"/>
          <a:stretch>
            <a:fillRect/>
          </a:stretch>
        </p:blipFill>
        <p:spPr>
          <a:xfrm>
            <a:off x="10612537" y="41820"/>
            <a:ext cx="1498854" cy="643662"/>
          </a:xfrm>
        </p:spPr>
      </p:pic>
      <p:sp>
        <p:nvSpPr>
          <p:cNvPr id="3" name="Footer Placeholder 11">
            <a:extLst>
              <a:ext uri="{FF2B5EF4-FFF2-40B4-BE49-F238E27FC236}">
                <a16:creationId xmlns:a16="http://schemas.microsoft.com/office/drawing/2014/main" id="{C2A620BE-8194-FB77-621D-2D9669D439A4}"/>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7" name="Θέση αριθμού διαφάνειας 6">
            <a:extLst>
              <a:ext uri="{FF2B5EF4-FFF2-40B4-BE49-F238E27FC236}">
                <a16:creationId xmlns:a16="http://schemas.microsoft.com/office/drawing/2014/main" id="{DCE7FA4B-3CF2-F712-FC6A-D74328CAE604}"/>
              </a:ext>
            </a:extLst>
          </p:cNvPr>
          <p:cNvSpPr>
            <a:spLocks noGrp="1"/>
          </p:cNvSpPr>
          <p:nvPr>
            <p:ph type="sldNum" sz="quarter" idx="12"/>
          </p:nvPr>
        </p:nvSpPr>
        <p:spPr/>
        <p:txBody>
          <a:bodyPr/>
          <a:lstStyle/>
          <a:p>
            <a:fld id="{330EA680-D336-4FF7-8B7A-9848BB0A1C32}" type="slidenum">
              <a:rPr lang="en-US" smtClean="0"/>
              <a:t>2</a:t>
            </a:fld>
            <a:endParaRPr lang="en-US"/>
          </a:p>
        </p:txBody>
      </p:sp>
      <p:pic>
        <p:nvPicPr>
          <p:cNvPr id="10" name="Εικόνα 9">
            <a:extLst>
              <a:ext uri="{FF2B5EF4-FFF2-40B4-BE49-F238E27FC236}">
                <a16:creationId xmlns:a16="http://schemas.microsoft.com/office/drawing/2014/main" id="{2469B33A-E6CA-D03A-2AC7-B850D879CC96}"/>
              </a:ext>
            </a:extLst>
          </p:cNvPr>
          <p:cNvPicPr>
            <a:picLocks noChangeAspect="1"/>
          </p:cNvPicPr>
          <p:nvPr/>
        </p:nvPicPr>
        <p:blipFill>
          <a:blip r:embed="rId6"/>
          <a:stretch>
            <a:fillRect/>
          </a:stretch>
        </p:blipFill>
        <p:spPr>
          <a:xfrm>
            <a:off x="784085" y="4078061"/>
            <a:ext cx="4937842" cy="2073892"/>
          </a:xfrm>
          <a:prstGeom prst="rect">
            <a:avLst/>
          </a:prstGeom>
        </p:spPr>
      </p:pic>
      <p:sp>
        <p:nvSpPr>
          <p:cNvPr id="11" name="Rectangle 31">
            <a:extLst>
              <a:ext uri="{FF2B5EF4-FFF2-40B4-BE49-F238E27FC236}">
                <a16:creationId xmlns:a16="http://schemas.microsoft.com/office/drawing/2014/main" id="{38CCFC21-0555-1EC0-0E41-105CFF6F7C77}"/>
              </a:ext>
            </a:extLst>
          </p:cNvPr>
          <p:cNvSpPr/>
          <p:nvPr/>
        </p:nvSpPr>
        <p:spPr>
          <a:xfrm>
            <a:off x="3117273" y="3418609"/>
            <a:ext cx="1122218" cy="2078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2788294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49D2E3-E001-43E5-9E2A-DC9FB298B2EC}"/>
              </a:ext>
            </a:extLst>
          </p:cNvPr>
          <p:cNvSpPr>
            <a:spLocks noGrp="1"/>
          </p:cNvSpPr>
          <p:nvPr>
            <p:ph type="title"/>
          </p:nvPr>
        </p:nvSpPr>
        <p:spPr>
          <a:xfrm>
            <a:off x="635000" y="640823"/>
            <a:ext cx="3418659" cy="5583148"/>
          </a:xfrm>
        </p:spPr>
        <p:txBody>
          <a:bodyPr anchor="ctr">
            <a:normAutofit/>
          </a:bodyPr>
          <a:lstStyle/>
          <a:p>
            <a:r>
              <a:rPr lang="en-US" sz="5400" b="1" dirty="0"/>
              <a:t>What is Username Squatting?</a:t>
            </a:r>
            <a:endParaRPr lang="en-GB" sz="5400" dirty="0"/>
          </a:p>
        </p:txBody>
      </p:sp>
      <p:sp>
        <p:nvSpPr>
          <p:cNvPr id="45"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0AF015-6A44-6EB9-9862-D12AF1AC19B3}"/>
              </a:ext>
            </a:extLst>
          </p:cNvPr>
          <p:cNvSpPr>
            <a:spLocks/>
          </p:cNvSpPr>
          <p:nvPr/>
        </p:nvSpPr>
        <p:spPr>
          <a:xfrm>
            <a:off x="5533619" y="1090526"/>
            <a:ext cx="5529046" cy="5095312"/>
          </a:xfrm>
          <a:prstGeom prst="rect">
            <a:avLst/>
          </a:prstGeom>
        </p:spPr>
        <p:txBody>
          <a:bodyPr lIns="91440" tIns="45720" rIns="91440" bIns="45720" anchor="ctr">
            <a:normAutofit lnSpcReduction="10000"/>
          </a:bodyPr>
          <a:lstStyle/>
          <a:p>
            <a:pPr>
              <a:spcAft>
                <a:spcPts val="600"/>
              </a:spcAft>
            </a:pPr>
            <a:r>
              <a:rPr lang="en-US" sz="2400" b="1" kern="1200" dirty="0">
                <a:latin typeface="+mn-lt"/>
                <a:ea typeface="+mn-ea"/>
                <a:cs typeface="+mn-cs"/>
              </a:rPr>
              <a:t>The improper use of username accounts on social media platforms to masquerade as another</a:t>
            </a: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endParaRPr lang="en-US" sz="2400" b="1" kern="1200" dirty="0">
              <a:latin typeface="+mn-lt"/>
            </a:endParaRPr>
          </a:p>
          <a:p>
            <a:pPr>
              <a:spcAft>
                <a:spcPts val="600"/>
              </a:spcAft>
            </a:pPr>
            <a:r>
              <a:rPr lang="en-US" sz="1600" kern="1200" dirty="0">
                <a:latin typeface="+mn-lt"/>
                <a:ea typeface="+mn-ea"/>
                <a:cs typeface="+mn-cs"/>
              </a:rPr>
              <a:t>[1]: </a:t>
            </a:r>
            <a:r>
              <a:rPr lang="en-US" sz="1600" kern="1200" dirty="0">
                <a:latin typeface="+mn-lt"/>
                <a:ea typeface="+mn-ea"/>
                <a:cs typeface="+mn-cs"/>
                <a:hlinkClick r:id="rId3"/>
              </a:rPr>
              <a:t>Domain - squatting</a:t>
            </a:r>
            <a:endParaRPr lang="en-US" sz="1600" kern="1200" dirty="0">
              <a:latin typeface="+mn-lt"/>
              <a:ea typeface="+mn-ea"/>
              <a:cs typeface="+mn-cs"/>
            </a:endParaRPr>
          </a:p>
          <a:p>
            <a:pPr>
              <a:spcAft>
                <a:spcPts val="600"/>
              </a:spcAft>
            </a:pPr>
            <a:r>
              <a:rPr lang="en-US" sz="1600" kern="1200" dirty="0">
                <a:latin typeface="+mn-lt"/>
                <a:cs typeface="Calibri"/>
              </a:rPr>
              <a:t>[2]: </a:t>
            </a:r>
            <a:r>
              <a:rPr lang="en-US" sz="1600" kern="1200" dirty="0">
                <a:latin typeface="+mn-lt"/>
                <a:cs typeface="Calibri"/>
                <a:hlinkClick r:id="rId4"/>
              </a:rPr>
              <a:t>Mobile App - squatting</a:t>
            </a:r>
            <a:endParaRPr lang="en-US" sz="1600" kern="1200" dirty="0">
              <a:latin typeface="+mn-lt"/>
              <a:cs typeface="Calibri"/>
            </a:endParaRPr>
          </a:p>
        </p:txBody>
      </p:sp>
      <p:sp>
        <p:nvSpPr>
          <p:cNvPr id="25" name="Scroll: Horizontal 24">
            <a:extLst>
              <a:ext uri="{FF2B5EF4-FFF2-40B4-BE49-F238E27FC236}">
                <a16:creationId xmlns:a16="http://schemas.microsoft.com/office/drawing/2014/main" id="{46D90301-C22F-446D-B46A-4582E26E1B1C}"/>
              </a:ext>
            </a:extLst>
          </p:cNvPr>
          <p:cNvSpPr/>
          <p:nvPr/>
        </p:nvSpPr>
        <p:spPr>
          <a:xfrm>
            <a:off x="5821653" y="2199190"/>
            <a:ext cx="4790883" cy="2847372"/>
          </a:xfrm>
          <a:prstGeom prst="horizont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800" b="1" kern="1200" dirty="0">
                <a:solidFill>
                  <a:schemeClr val="tx1"/>
                </a:solidFill>
                <a:latin typeface="+mn-lt"/>
                <a:ea typeface="+mn-ea"/>
                <a:cs typeface="+mn-cs"/>
              </a:rPr>
              <a:t>Squatting techniques have been applied to other domains</a:t>
            </a:r>
          </a:p>
          <a:p>
            <a:pPr algn="ctr">
              <a:spcAft>
                <a:spcPts val="600"/>
              </a:spcAft>
            </a:pPr>
            <a:r>
              <a:rPr lang="en-US" sz="1800" kern="1200" dirty="0">
                <a:solidFill>
                  <a:schemeClr val="tx1"/>
                </a:solidFill>
                <a:latin typeface="+mn-lt"/>
                <a:ea typeface="+mn-ea"/>
                <a:cs typeface="+mn-cs"/>
              </a:rPr>
              <a:t>Domain Squatting [1]</a:t>
            </a:r>
          </a:p>
          <a:p>
            <a:pPr algn="ctr">
              <a:spcAft>
                <a:spcPts val="600"/>
              </a:spcAft>
            </a:pPr>
            <a:r>
              <a:rPr lang="en-US" sz="1800" kern="1200" dirty="0">
                <a:solidFill>
                  <a:schemeClr val="tx1"/>
                </a:solidFill>
                <a:latin typeface="+mn-lt"/>
                <a:ea typeface="+mn-ea"/>
                <a:cs typeface="+mn-cs"/>
              </a:rPr>
              <a:t>Mobile App Squatting [2]</a:t>
            </a:r>
          </a:p>
          <a:p>
            <a:pPr algn="ctr">
              <a:spcAft>
                <a:spcPts val="600"/>
              </a:spcAft>
            </a:pPr>
            <a:r>
              <a:rPr lang="en-US" sz="1800" kern="1200" dirty="0">
                <a:solidFill>
                  <a:schemeClr val="tx1"/>
                </a:solidFill>
                <a:latin typeface="+mn-lt"/>
                <a:ea typeface="+mn-ea"/>
                <a:cs typeface="+mn-cs"/>
              </a:rPr>
              <a:t>Skill Squatting</a:t>
            </a:r>
            <a:endParaRPr lang="en-US" dirty="0">
              <a:solidFill>
                <a:schemeClr val="tx1"/>
              </a:solidFill>
            </a:endParaRPr>
          </a:p>
        </p:txBody>
      </p:sp>
      <p:sp>
        <p:nvSpPr>
          <p:cNvPr id="7" name="Slide Number Placeholder 6">
            <a:extLst>
              <a:ext uri="{FF2B5EF4-FFF2-40B4-BE49-F238E27FC236}">
                <a16:creationId xmlns:a16="http://schemas.microsoft.com/office/drawing/2014/main" id="{6002BD08-08A7-435A-A1B0-8A7075A740B5}"/>
              </a:ext>
            </a:extLst>
          </p:cNvPr>
          <p:cNvSpPr>
            <a:spLocks/>
          </p:cNvSpPr>
          <p:nvPr/>
        </p:nvSpPr>
        <p:spPr>
          <a:xfrm>
            <a:off x="7656861" y="5808570"/>
            <a:ext cx="2767750" cy="368393"/>
          </a:xfrm>
          <a:prstGeom prst="rect">
            <a:avLst/>
          </a:prstGeom>
        </p:spPr>
        <p:txBody>
          <a:bodyPr lIns="91440" tIns="45720" rIns="91440" bIns="45720" anchor="t"/>
          <a:lstStyle/>
          <a:p>
            <a:pPr>
              <a:spcAft>
                <a:spcPts val="600"/>
              </a:spcAft>
            </a:pPr>
            <a:endParaRPr lang="en-GB"/>
          </a:p>
        </p:txBody>
      </p:sp>
      <p:pic>
        <p:nvPicPr>
          <p:cNvPr id="5" name="Content Placeholder 3" descr="apssBlackGreyTagline.png">
            <a:extLst>
              <a:ext uri="{FF2B5EF4-FFF2-40B4-BE49-F238E27FC236}">
                <a16:creationId xmlns:a16="http://schemas.microsoft.com/office/drawing/2014/main" id="{5C0F7B57-BA2D-F0B2-BBCD-62A9AF676240}"/>
              </a:ext>
            </a:extLst>
          </p:cNvPr>
          <p:cNvPicPr>
            <a:picLocks noGrp="1" noChangeAspect="1"/>
          </p:cNvPicPr>
          <p:nvPr>
            <p:ph idx="1"/>
          </p:nvPr>
        </p:nvPicPr>
        <p:blipFill>
          <a:blip r:embed="rId5"/>
          <a:stretch>
            <a:fillRect/>
          </a:stretch>
        </p:blipFill>
        <p:spPr>
          <a:xfrm>
            <a:off x="10612537" y="41820"/>
            <a:ext cx="1498854" cy="643662"/>
          </a:xfrm>
        </p:spPr>
      </p:pic>
      <p:sp>
        <p:nvSpPr>
          <p:cNvPr id="8" name="Footer Placeholder 11">
            <a:extLst>
              <a:ext uri="{FF2B5EF4-FFF2-40B4-BE49-F238E27FC236}">
                <a16:creationId xmlns:a16="http://schemas.microsoft.com/office/drawing/2014/main" id="{DF547CFB-A259-0F8F-74AB-B36321FE73B7}"/>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10" name="TextBox 9">
            <a:extLst>
              <a:ext uri="{FF2B5EF4-FFF2-40B4-BE49-F238E27FC236}">
                <a16:creationId xmlns:a16="http://schemas.microsoft.com/office/drawing/2014/main" id="{BEDF4B54-5A8A-D9CC-E314-4FA6A6678A8F}"/>
              </a:ext>
            </a:extLst>
          </p:cNvPr>
          <p:cNvSpPr txBox="1"/>
          <p:nvPr/>
        </p:nvSpPr>
        <p:spPr>
          <a:xfrm>
            <a:off x="11582400" y="6448269"/>
            <a:ext cx="607102"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rgbClr val="767676"/>
                </a:solidFill>
              </a:rPr>
              <a:t>2</a:t>
            </a:r>
          </a:p>
        </p:txBody>
      </p:sp>
      <p:sp>
        <p:nvSpPr>
          <p:cNvPr id="4" name="Θέση αριθμού διαφάνειας 3">
            <a:extLst>
              <a:ext uri="{FF2B5EF4-FFF2-40B4-BE49-F238E27FC236}">
                <a16:creationId xmlns:a16="http://schemas.microsoft.com/office/drawing/2014/main" id="{F4AA5B15-4CE0-CD79-DC87-2CAE5D9118E0}"/>
              </a:ext>
            </a:extLst>
          </p:cNvPr>
          <p:cNvSpPr>
            <a:spLocks noGrp="1"/>
          </p:cNvSpPr>
          <p:nvPr>
            <p:ph type="sldNum" sz="quarter" idx="12"/>
          </p:nvPr>
        </p:nvSpPr>
        <p:spPr/>
        <p:txBody>
          <a:bodyPr/>
          <a:lstStyle/>
          <a:p>
            <a:fld id="{330EA680-D336-4FF7-8B7A-9848BB0A1C32}" type="slidenum">
              <a:rPr lang="en-US" smtClean="0"/>
              <a:t>3</a:t>
            </a:fld>
            <a:endParaRPr lang="en-US"/>
          </a:p>
        </p:txBody>
      </p:sp>
    </p:spTree>
    <p:extLst>
      <p:ext uri="{BB962C8B-B14F-4D97-AF65-F5344CB8AC3E}">
        <p14:creationId xmlns:p14="http://schemas.microsoft.com/office/powerpoint/2010/main" val="3501977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B5D5C9D2-E1FF-1E0F-6CC2-01640C62A3E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Skill - Squatting</a:t>
            </a:r>
          </a:p>
        </p:txBody>
      </p:sp>
      <p:sp>
        <p:nvSpPr>
          <p:cNvPr id="2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Θέση περιεχομένου 18" descr="Εικόνα που περιέχει στιγμιότυπο οθόνης, κείμενο, διάγραμμα, γραφικά&#10;&#10;Περιγραφή που δημιουργήθηκε αυτόματα">
            <a:extLst>
              <a:ext uri="{FF2B5EF4-FFF2-40B4-BE49-F238E27FC236}">
                <a16:creationId xmlns:a16="http://schemas.microsoft.com/office/drawing/2014/main" id="{09AE4028-6627-6995-4C74-FD1653A0D57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94038" y="1541107"/>
            <a:ext cx="7214616" cy="3499087"/>
          </a:xfrm>
          <a:prstGeom prst="rect">
            <a:avLst/>
          </a:prstGeom>
        </p:spPr>
      </p:pic>
      <p:sp>
        <p:nvSpPr>
          <p:cNvPr id="21" name="Footer Placeholder 11">
            <a:extLst>
              <a:ext uri="{FF2B5EF4-FFF2-40B4-BE49-F238E27FC236}">
                <a16:creationId xmlns:a16="http://schemas.microsoft.com/office/drawing/2014/main" id="{6820BDEB-DF87-17C4-8DCF-B7E967363749}"/>
              </a:ext>
            </a:extLst>
          </p:cNvPr>
          <p:cNvSpPr>
            <a:spLocks noGrp="1"/>
          </p:cNvSpPr>
          <p:nvPr>
            <p:ph type="ftr" sz="quarter" idx="11"/>
          </p:nvPr>
        </p:nvSpPr>
        <p:spPr>
          <a:xfrm>
            <a:off x="4038600" y="6356350"/>
            <a:ext cx="4114800" cy="365125"/>
          </a:xfrm>
        </p:spPr>
        <p:txBody>
          <a:bodyPr/>
          <a:lstStyle/>
          <a:p>
            <a:r>
              <a:rPr lang="en-US"/>
              <a:t>Imperial College London - APSS LAB - a.lepipas20@imperial.ac.uk</a:t>
            </a:r>
            <a:endParaRPr lang="en-US" dirty="0"/>
          </a:p>
        </p:txBody>
      </p:sp>
      <p:sp>
        <p:nvSpPr>
          <p:cNvPr id="23" name="Θέση αριθμού διαφάνειας 22">
            <a:extLst>
              <a:ext uri="{FF2B5EF4-FFF2-40B4-BE49-F238E27FC236}">
                <a16:creationId xmlns:a16="http://schemas.microsoft.com/office/drawing/2014/main" id="{B3D14AA0-6460-0770-05E7-319D25645EBB}"/>
              </a:ext>
            </a:extLst>
          </p:cNvPr>
          <p:cNvSpPr>
            <a:spLocks noGrp="1"/>
          </p:cNvSpPr>
          <p:nvPr>
            <p:ph type="sldNum" sz="quarter" idx="12"/>
          </p:nvPr>
        </p:nvSpPr>
        <p:spPr/>
        <p:txBody>
          <a:bodyPr/>
          <a:lstStyle/>
          <a:p>
            <a:fld id="{330EA680-D336-4FF7-8B7A-9848BB0A1C32}" type="slidenum">
              <a:rPr lang="en-US" smtClean="0"/>
              <a:t>4</a:t>
            </a:fld>
            <a:endParaRPr lang="en-US" dirty="0"/>
          </a:p>
        </p:txBody>
      </p:sp>
      <p:sp>
        <p:nvSpPr>
          <p:cNvPr id="24" name="TextBox 23">
            <a:extLst>
              <a:ext uri="{FF2B5EF4-FFF2-40B4-BE49-F238E27FC236}">
                <a16:creationId xmlns:a16="http://schemas.microsoft.com/office/drawing/2014/main" id="{7BC91F7A-A8FF-F42D-6448-D8808FA2F0B2}"/>
              </a:ext>
            </a:extLst>
          </p:cNvPr>
          <p:cNvSpPr txBox="1"/>
          <p:nvPr/>
        </p:nvSpPr>
        <p:spPr>
          <a:xfrm>
            <a:off x="937549" y="5787342"/>
            <a:ext cx="2567947" cy="369332"/>
          </a:xfrm>
          <a:prstGeom prst="rect">
            <a:avLst/>
          </a:prstGeom>
          <a:noFill/>
        </p:spPr>
        <p:txBody>
          <a:bodyPr wrap="none" rtlCol="0">
            <a:spAutoFit/>
          </a:bodyPr>
          <a:lstStyle/>
          <a:p>
            <a:r>
              <a:rPr lang="en-US" dirty="0"/>
              <a:t>Source : </a:t>
            </a:r>
            <a:r>
              <a:rPr lang="en-US" dirty="0">
                <a:hlinkClick r:id="rId4"/>
              </a:rPr>
              <a:t>Skill - squatting</a:t>
            </a:r>
            <a:endParaRPr lang="el-GR" dirty="0"/>
          </a:p>
        </p:txBody>
      </p:sp>
      <p:sp>
        <p:nvSpPr>
          <p:cNvPr id="25" name="TextBox 24">
            <a:extLst>
              <a:ext uri="{FF2B5EF4-FFF2-40B4-BE49-F238E27FC236}">
                <a16:creationId xmlns:a16="http://schemas.microsoft.com/office/drawing/2014/main" id="{4A117440-180E-13B8-88B0-7C8378CCDCC6}"/>
              </a:ext>
            </a:extLst>
          </p:cNvPr>
          <p:cNvSpPr txBox="1"/>
          <p:nvPr/>
        </p:nvSpPr>
        <p:spPr>
          <a:xfrm>
            <a:off x="10507193" y="4936024"/>
            <a:ext cx="1493134" cy="370390"/>
          </a:xfrm>
          <a:prstGeom prst="rect">
            <a:avLst/>
          </a:prstGeom>
          <a:noFill/>
        </p:spPr>
        <p:txBody>
          <a:bodyPr wrap="square" rtlCol="0">
            <a:spAutoFit/>
          </a:bodyPr>
          <a:lstStyle/>
          <a:p>
            <a:r>
              <a:rPr lang="en-US" dirty="0"/>
              <a:t>PayPal</a:t>
            </a:r>
            <a:endParaRPr lang="el-GR" dirty="0"/>
          </a:p>
        </p:txBody>
      </p:sp>
      <p:sp>
        <p:nvSpPr>
          <p:cNvPr id="26" name="TextBox 25">
            <a:extLst>
              <a:ext uri="{FF2B5EF4-FFF2-40B4-BE49-F238E27FC236}">
                <a16:creationId xmlns:a16="http://schemas.microsoft.com/office/drawing/2014/main" id="{2ABD81A5-E207-3E65-2A41-5CF7DE99D703}"/>
              </a:ext>
            </a:extLst>
          </p:cNvPr>
          <p:cNvSpPr txBox="1"/>
          <p:nvPr/>
        </p:nvSpPr>
        <p:spPr>
          <a:xfrm>
            <a:off x="10611368" y="1022617"/>
            <a:ext cx="1493134" cy="370390"/>
          </a:xfrm>
          <a:prstGeom prst="rect">
            <a:avLst/>
          </a:prstGeom>
          <a:noFill/>
        </p:spPr>
        <p:txBody>
          <a:bodyPr wrap="square" rtlCol="0">
            <a:spAutoFit/>
          </a:bodyPr>
          <a:lstStyle/>
          <a:p>
            <a:r>
              <a:rPr lang="en-US" dirty="0" err="1"/>
              <a:t>PaayPal</a:t>
            </a:r>
            <a:endParaRPr lang="el-GR" dirty="0"/>
          </a:p>
        </p:txBody>
      </p:sp>
    </p:spTree>
    <p:extLst>
      <p:ext uri="{BB962C8B-B14F-4D97-AF65-F5344CB8AC3E}">
        <p14:creationId xmlns:p14="http://schemas.microsoft.com/office/powerpoint/2010/main" val="3705413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635000" y="640823"/>
            <a:ext cx="3418659" cy="5583148"/>
          </a:xfrm>
        </p:spPr>
        <p:txBody>
          <a:bodyPr vert="horz" lIns="91440" tIns="45720" rIns="91440" bIns="45720" rtlCol="0" anchor="ctr">
            <a:normAutofit/>
          </a:bodyPr>
          <a:lstStyle/>
          <a:p>
            <a:br>
              <a:rPr lang="en-US" sz="5400" b="1" kern="1200" dirty="0">
                <a:solidFill>
                  <a:schemeClr val="tx1"/>
                </a:solidFill>
                <a:latin typeface="+mj-lt"/>
                <a:ea typeface="+mj-ea"/>
                <a:cs typeface="+mj-cs"/>
              </a:rPr>
            </a:br>
            <a:r>
              <a:rPr lang="en-US" sz="5400" b="1" kern="1200" dirty="0">
                <a:solidFill>
                  <a:schemeClr val="tx1"/>
                </a:solidFill>
                <a:latin typeface="+mj-lt"/>
                <a:ea typeface="+mj-ea"/>
                <a:cs typeface="+mj-cs"/>
              </a:rPr>
              <a:t>Research Questions</a:t>
            </a:r>
            <a:endParaRPr lang="en-US" sz="5400" kern="1200" dirty="0">
              <a:solidFill>
                <a:schemeClr val="tx1"/>
              </a:solidFill>
              <a:latin typeface="+mj-lt"/>
              <a:ea typeface="+mj-ea"/>
              <a:cs typeface="+mj-cs"/>
            </a:endParaRPr>
          </a:p>
          <a:p>
            <a:endParaRPr lang="en-US" sz="5400" kern="1200" dirty="0">
              <a:solidFill>
                <a:schemeClr val="tx1"/>
              </a:solidFill>
              <a:latin typeface="+mj-lt"/>
              <a:ea typeface="+mj-ea"/>
              <a:cs typeface="+mj-cs"/>
            </a:endParaRPr>
          </a:p>
        </p:txBody>
      </p:sp>
      <p:sp>
        <p:nvSpPr>
          <p:cNvPr id="28"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838200" y="1825625"/>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graphicFrame>
        <p:nvGraphicFramePr>
          <p:cNvPr id="29" name="Content Placeholder 2">
            <a:extLst>
              <a:ext uri="{FF2B5EF4-FFF2-40B4-BE49-F238E27FC236}">
                <a16:creationId xmlns:a16="http://schemas.microsoft.com/office/drawing/2014/main" id="{3860F873-DCF7-F618-E195-F4CED329A9C6}"/>
              </a:ext>
            </a:extLst>
          </p:cNvPr>
          <p:cNvGraphicFramePr/>
          <p:nvPr>
            <p:extLst>
              <p:ext uri="{D42A27DB-BD31-4B8C-83A1-F6EECF244321}">
                <p14:modId xmlns:p14="http://schemas.microsoft.com/office/powerpoint/2010/main" val="1816228493"/>
              </p:ext>
            </p:extLst>
          </p:nvPr>
        </p:nvGraphicFramePr>
        <p:xfrm>
          <a:off x="4481254" y="681036"/>
          <a:ext cx="7142293" cy="57207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Footer Placeholder 11">
            <a:extLst>
              <a:ext uri="{FF2B5EF4-FFF2-40B4-BE49-F238E27FC236}">
                <a16:creationId xmlns:a16="http://schemas.microsoft.com/office/drawing/2014/main" id="{BEC13C16-ECA3-3D20-DEC1-8E7037C12A8D}"/>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5" name="Θέση αριθμού διαφάνειας 4">
            <a:extLst>
              <a:ext uri="{FF2B5EF4-FFF2-40B4-BE49-F238E27FC236}">
                <a16:creationId xmlns:a16="http://schemas.microsoft.com/office/drawing/2014/main" id="{695EAD5F-A884-A5E7-9ECA-075A07E936E3}"/>
              </a:ext>
            </a:extLst>
          </p:cNvPr>
          <p:cNvSpPr>
            <a:spLocks noGrp="1"/>
          </p:cNvSpPr>
          <p:nvPr>
            <p:ph type="sldNum" sz="quarter" idx="12"/>
          </p:nvPr>
        </p:nvSpPr>
        <p:spPr/>
        <p:txBody>
          <a:bodyPr/>
          <a:lstStyle/>
          <a:p>
            <a:fld id="{330EA680-D336-4FF7-8B7A-9848BB0A1C32}" type="slidenum">
              <a:rPr lang="en-US" smtClean="0"/>
              <a:t>5</a:t>
            </a:fld>
            <a:endParaRPr lang="en-US"/>
          </a:p>
        </p:txBody>
      </p:sp>
    </p:spTree>
    <p:extLst>
      <p:ext uri="{BB962C8B-B14F-4D97-AF65-F5344CB8AC3E}">
        <p14:creationId xmlns:p14="http://schemas.microsoft.com/office/powerpoint/2010/main" val="1032972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sz="5400" b="1" kern="1200">
                <a:solidFill>
                  <a:schemeClr val="tx1"/>
                </a:solidFill>
                <a:latin typeface="+mj-lt"/>
                <a:ea typeface="+mj-ea"/>
                <a:cs typeface="+mj-cs"/>
              </a:rPr>
              <a:t>X's Policy</a:t>
            </a:r>
            <a:endParaRPr lang="en-US" sz="5400" kern="1200">
              <a:solidFill>
                <a:schemeClr val="tx1"/>
              </a:solidFill>
              <a:latin typeface="+mj-lt"/>
              <a:ea typeface="+mj-ea"/>
              <a:cs typeface="+mj-cs"/>
            </a:endParaRPr>
          </a:p>
        </p:txBody>
      </p:sp>
      <p:sp>
        <p:nvSpPr>
          <p:cNvPr id="23"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838200" y="1929384"/>
            <a:ext cx="10515600" cy="42519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According to X’s policy [3] for usernames, a username must:</a:t>
            </a:r>
          </a:p>
          <a:p>
            <a:pPr marL="800100" lvl="1"/>
            <a:r>
              <a:rPr lang="en-US" sz="1800" b="1" dirty="0"/>
              <a:t>Contain: </a:t>
            </a:r>
            <a:endParaRPr lang="en-US" sz="1800" dirty="0"/>
          </a:p>
          <a:p>
            <a:pPr lvl="2"/>
            <a:r>
              <a:rPr lang="en-US" sz="1800" dirty="0"/>
              <a:t>Letters A – Z</a:t>
            </a:r>
          </a:p>
          <a:p>
            <a:pPr lvl="2"/>
            <a:r>
              <a:rPr lang="en-US" sz="1800" dirty="0"/>
              <a:t>Numbers 0 – 9</a:t>
            </a:r>
          </a:p>
          <a:p>
            <a:pPr lvl="2"/>
            <a:r>
              <a:rPr lang="en-US" sz="1800" dirty="0"/>
              <a:t>Underscores</a:t>
            </a:r>
          </a:p>
          <a:p>
            <a:pPr marL="800100" lvl="1"/>
            <a:r>
              <a:rPr lang="en-US" sz="1800" b="1" dirty="0"/>
              <a:t>Not contain:</a:t>
            </a:r>
            <a:endParaRPr lang="en-US" sz="1800" dirty="0"/>
          </a:p>
          <a:p>
            <a:pPr lvl="2"/>
            <a:r>
              <a:rPr lang="en-US" sz="1800" dirty="0"/>
              <a:t>Symbols</a:t>
            </a:r>
          </a:p>
          <a:p>
            <a:pPr lvl="2"/>
            <a:r>
              <a:rPr lang="en-US" sz="1800" dirty="0"/>
              <a:t>Dashes</a:t>
            </a:r>
          </a:p>
          <a:p>
            <a:pPr lvl="2"/>
            <a:r>
              <a:rPr lang="en-US" sz="1800" dirty="0"/>
              <a:t>Spaces</a:t>
            </a:r>
          </a:p>
          <a:p>
            <a:pPr marL="800100" lvl="1"/>
            <a:r>
              <a:rPr lang="en-US" sz="1800" b="1" dirty="0"/>
              <a:t>Be no longer than 15 characters </a:t>
            </a:r>
            <a:endParaRPr lang="en-US" sz="1800" dirty="0"/>
          </a:p>
          <a:p>
            <a:pPr lvl="2"/>
            <a:r>
              <a:rPr lang="en-US" sz="1800" dirty="0"/>
              <a:t>50 characters for the name</a:t>
            </a:r>
          </a:p>
          <a:p>
            <a:pPr lvl="2"/>
            <a:endParaRPr lang="en-US" sz="1700" dirty="0"/>
          </a:p>
          <a:p>
            <a:pPr marL="0" indent="0">
              <a:buNone/>
            </a:pPr>
            <a:r>
              <a:rPr lang="en-US" sz="1600" dirty="0"/>
              <a:t>[3] : </a:t>
            </a:r>
            <a:r>
              <a:rPr lang="en-US" sz="1600" dirty="0">
                <a:hlinkClick r:id="rId3"/>
              </a:rPr>
              <a:t>Usernames - Rules</a:t>
            </a:r>
            <a:endParaRPr lang="en-US" sz="1800" dirty="0"/>
          </a:p>
          <a:p>
            <a:endParaRPr lang="en-US" sz="1700" b="1" dirty="0"/>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4"/>
          <a:stretch>
            <a:fillRect/>
          </a:stretch>
        </p:blipFill>
        <p:spPr>
          <a:xfrm>
            <a:off x="10612537" y="41820"/>
            <a:ext cx="1498854" cy="643662"/>
          </a:xfrm>
        </p:spPr>
      </p:pic>
      <p:sp>
        <p:nvSpPr>
          <p:cNvPr id="3" name="Footer Placeholder 11">
            <a:extLst>
              <a:ext uri="{FF2B5EF4-FFF2-40B4-BE49-F238E27FC236}">
                <a16:creationId xmlns:a16="http://schemas.microsoft.com/office/drawing/2014/main" id="{2BE6B11E-1DD6-8374-87B6-DC8A101A694A}"/>
              </a:ext>
            </a:extLst>
          </p:cNvPr>
          <p:cNvSpPr>
            <a:spLocks noGrp="1"/>
          </p:cNvSpPr>
          <p:nvPr>
            <p:ph type="ftr" sz="quarter" idx="11"/>
          </p:nvPr>
        </p:nvSpPr>
        <p:spPr>
          <a:xfrm>
            <a:off x="4038600" y="6356350"/>
            <a:ext cx="4114800" cy="365125"/>
          </a:xfrm>
        </p:spPr>
        <p:txBody>
          <a:bodyPr/>
          <a:lstStyle/>
          <a:p>
            <a:r>
              <a:rPr lang="en-US" dirty="0"/>
              <a:t>Imperial College London - APSS LAB - a.lepipas20@imperial.ac.uk</a:t>
            </a:r>
          </a:p>
        </p:txBody>
      </p:sp>
      <p:sp>
        <p:nvSpPr>
          <p:cNvPr id="5" name="Θέση αριθμού διαφάνειας 4">
            <a:extLst>
              <a:ext uri="{FF2B5EF4-FFF2-40B4-BE49-F238E27FC236}">
                <a16:creationId xmlns:a16="http://schemas.microsoft.com/office/drawing/2014/main" id="{BF3B088E-5A2F-5A41-BC88-DBBC835C4F6F}"/>
              </a:ext>
            </a:extLst>
          </p:cNvPr>
          <p:cNvSpPr>
            <a:spLocks noGrp="1"/>
          </p:cNvSpPr>
          <p:nvPr>
            <p:ph type="sldNum" sz="quarter" idx="12"/>
          </p:nvPr>
        </p:nvSpPr>
        <p:spPr/>
        <p:txBody>
          <a:bodyPr/>
          <a:lstStyle/>
          <a:p>
            <a:fld id="{330EA680-D336-4FF7-8B7A-9848BB0A1C32}" type="slidenum">
              <a:rPr lang="en-US" smtClean="0"/>
              <a:t>6</a:t>
            </a:fld>
            <a:endParaRPr lang="en-US"/>
          </a:p>
        </p:txBody>
      </p:sp>
    </p:spTree>
    <p:extLst>
      <p:ext uri="{BB962C8B-B14F-4D97-AF65-F5344CB8AC3E}">
        <p14:creationId xmlns:p14="http://schemas.microsoft.com/office/powerpoint/2010/main" val="2398445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a:xfrm>
            <a:off x="1046746" y="586822"/>
            <a:ext cx="3560252" cy="1645920"/>
          </a:xfrm>
        </p:spPr>
        <p:txBody>
          <a:bodyPr vert="horz" lIns="91440" tIns="45720" rIns="91440" bIns="45720" rtlCol="0" anchor="ctr">
            <a:normAutofit/>
          </a:bodyPr>
          <a:lstStyle/>
          <a:p>
            <a:r>
              <a:rPr lang="en-US" sz="3200" b="1" kern="1200" dirty="0" err="1">
                <a:solidFill>
                  <a:schemeClr val="tx1"/>
                </a:solidFill>
                <a:latin typeface="+mj-lt"/>
                <a:ea typeface="+mj-ea"/>
                <a:cs typeface="+mj-cs"/>
              </a:rPr>
              <a:t>UsernameCrazy</a:t>
            </a:r>
            <a:endParaRPr lang="en-US" sz="3200" kern="1200" dirty="0">
              <a:solidFill>
                <a:schemeClr val="tx1"/>
              </a:solidFill>
              <a:latin typeface="+mj-lt"/>
              <a:ea typeface="+mj-ea"/>
              <a:cs typeface="+mj-cs"/>
            </a:endParaRPr>
          </a:p>
        </p:txBody>
      </p:sp>
      <p:sp>
        <p:nvSpPr>
          <p:cNvPr id="26" name="Rectangle 2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2">
            <a:extLst>
              <a:ext uri="{FF2B5EF4-FFF2-40B4-BE49-F238E27FC236}">
                <a16:creationId xmlns:a16="http://schemas.microsoft.com/office/drawing/2014/main" id="{CF17E929-0547-D317-4F29-13E4156A44A3}"/>
              </a:ext>
            </a:extLst>
          </p:cNvPr>
          <p:cNvSpPr txBox="1">
            <a:spLocks/>
          </p:cNvSpPr>
          <p:nvPr/>
        </p:nvSpPr>
        <p:spPr>
          <a:xfrm>
            <a:off x="5351164" y="586821"/>
            <a:ext cx="6002636" cy="173968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a:endParaRPr lang="en-US" sz="1600" dirty="0"/>
          </a:p>
          <a:p>
            <a:pPr marL="342900"/>
            <a:endParaRPr lang="en-US" sz="1600" b="1" dirty="0"/>
          </a:p>
          <a:p>
            <a:pPr marL="342900"/>
            <a:endParaRPr lang="en-US" sz="1600" b="1" dirty="0"/>
          </a:p>
          <a:p>
            <a:pPr marL="342900"/>
            <a:r>
              <a:rPr lang="en-US" sz="1600" b="1" dirty="0"/>
              <a:t>There is a need for a new tool:</a:t>
            </a:r>
            <a:endParaRPr lang="en-US" sz="1600" dirty="0"/>
          </a:p>
          <a:p>
            <a:pPr marL="800100" lvl="1"/>
            <a:r>
              <a:rPr lang="en-US" sz="1600" dirty="0"/>
              <a:t>Existing ones cannot cover several patterns</a:t>
            </a:r>
          </a:p>
          <a:p>
            <a:pPr marL="342900"/>
            <a:r>
              <a:rPr lang="en-US" sz="1600" b="1" dirty="0"/>
              <a:t>10 generation models</a:t>
            </a:r>
          </a:p>
          <a:p>
            <a:pPr marL="342900"/>
            <a:r>
              <a:rPr lang="en-US" sz="1600" b="1" dirty="0"/>
              <a:t>Valid usernames:</a:t>
            </a:r>
            <a:endParaRPr lang="en-US" sz="1600" dirty="0"/>
          </a:p>
          <a:p>
            <a:pPr marL="800100" lvl="1"/>
            <a:r>
              <a:rPr lang="en-US" sz="1600" dirty="0"/>
              <a:t>At most 15 characters</a:t>
            </a:r>
          </a:p>
          <a:p>
            <a:endParaRPr lang="en-US" sz="1600" dirty="0"/>
          </a:p>
          <a:p>
            <a:endParaRPr lang="en-US" sz="1600" dirty="0"/>
          </a:p>
          <a:p>
            <a:endParaRPr lang="en-US" sz="1600" dirty="0"/>
          </a:p>
        </p:txBody>
      </p:sp>
      <p:pic>
        <p:nvPicPr>
          <p:cNvPr id="5" name="Picture 4" descr="A diagram of a computer program&#10;&#10;Description automatically generated">
            <a:extLst>
              <a:ext uri="{FF2B5EF4-FFF2-40B4-BE49-F238E27FC236}">
                <a16:creationId xmlns:a16="http://schemas.microsoft.com/office/drawing/2014/main" id="{8B06F50D-33B7-47E9-9730-0726A0846D1A}"/>
              </a:ext>
            </a:extLst>
          </p:cNvPr>
          <p:cNvPicPr>
            <a:picLocks noChangeAspect="1"/>
          </p:cNvPicPr>
          <p:nvPr/>
        </p:nvPicPr>
        <p:blipFill>
          <a:blip r:embed="rId3"/>
          <a:stretch>
            <a:fillRect/>
          </a:stretch>
        </p:blipFill>
        <p:spPr>
          <a:xfrm>
            <a:off x="-10252" y="2481362"/>
            <a:ext cx="12203914" cy="3360866"/>
          </a:xfrm>
          <a:prstGeom prst="rect">
            <a:avLst/>
          </a:prstGeom>
        </p:spPr>
      </p:pic>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4"/>
          <a:stretch>
            <a:fillRect/>
          </a:stretch>
        </p:blipFill>
        <p:spPr>
          <a:xfrm>
            <a:off x="10612537" y="41820"/>
            <a:ext cx="1498854" cy="643662"/>
          </a:xfrm>
        </p:spPr>
      </p:pic>
      <p:sp>
        <p:nvSpPr>
          <p:cNvPr id="3" name="Footer Placeholder 11">
            <a:extLst>
              <a:ext uri="{FF2B5EF4-FFF2-40B4-BE49-F238E27FC236}">
                <a16:creationId xmlns:a16="http://schemas.microsoft.com/office/drawing/2014/main" id="{3DE4CB25-9A57-C070-3AEC-B1FB900110EF}"/>
              </a:ext>
            </a:extLst>
          </p:cNvPr>
          <p:cNvSpPr>
            <a:spLocks noGrp="1"/>
          </p:cNvSpPr>
          <p:nvPr>
            <p:ph type="ftr" sz="quarter" idx="11"/>
          </p:nvPr>
        </p:nvSpPr>
        <p:spPr>
          <a:xfrm>
            <a:off x="4038600" y="6518400"/>
            <a:ext cx="4114800" cy="365125"/>
          </a:xfrm>
        </p:spPr>
        <p:txBody>
          <a:bodyPr/>
          <a:lstStyle/>
          <a:p>
            <a:r>
              <a:rPr lang="en-US" dirty="0"/>
              <a:t>Imperial College London - APSS LAB - a.lepipas20@imperial.ac.uk</a:t>
            </a:r>
          </a:p>
        </p:txBody>
      </p:sp>
      <p:sp>
        <p:nvSpPr>
          <p:cNvPr id="8" name="Θέση αριθμού διαφάνειας 7">
            <a:extLst>
              <a:ext uri="{FF2B5EF4-FFF2-40B4-BE49-F238E27FC236}">
                <a16:creationId xmlns:a16="http://schemas.microsoft.com/office/drawing/2014/main" id="{406CA60D-8AF7-D9A8-90E8-5B93FA7226F8}"/>
              </a:ext>
            </a:extLst>
          </p:cNvPr>
          <p:cNvSpPr>
            <a:spLocks noGrp="1"/>
          </p:cNvSpPr>
          <p:nvPr>
            <p:ph type="sldNum" sz="quarter" idx="12"/>
          </p:nvPr>
        </p:nvSpPr>
        <p:spPr/>
        <p:txBody>
          <a:bodyPr/>
          <a:lstStyle/>
          <a:p>
            <a:fld id="{330EA680-D336-4FF7-8B7A-9848BB0A1C32}" type="slidenum">
              <a:rPr lang="en-US" smtClean="0"/>
              <a:t>7</a:t>
            </a:fld>
            <a:endParaRPr lang="en-US" dirty="0"/>
          </a:p>
        </p:txBody>
      </p:sp>
      <p:sp>
        <p:nvSpPr>
          <p:cNvPr id="10" name="TextBox 9">
            <a:extLst>
              <a:ext uri="{FF2B5EF4-FFF2-40B4-BE49-F238E27FC236}">
                <a16:creationId xmlns:a16="http://schemas.microsoft.com/office/drawing/2014/main" id="{ED2F889F-D266-7BAE-2166-5B2CC5FEA6EC}"/>
              </a:ext>
            </a:extLst>
          </p:cNvPr>
          <p:cNvSpPr txBox="1"/>
          <p:nvPr/>
        </p:nvSpPr>
        <p:spPr>
          <a:xfrm>
            <a:off x="869118" y="5966243"/>
            <a:ext cx="8964091" cy="369332"/>
          </a:xfrm>
          <a:prstGeom prst="rect">
            <a:avLst/>
          </a:prstGeom>
          <a:noFill/>
        </p:spPr>
        <p:txBody>
          <a:bodyPr wrap="square" rtlCol="0">
            <a:spAutoFit/>
          </a:bodyPr>
          <a:lstStyle/>
          <a:p>
            <a:r>
              <a:rPr lang="en-US" b="1" u="sng" dirty="0"/>
              <a:t>Model stacking :</a:t>
            </a:r>
            <a:r>
              <a:rPr lang="en-US" dirty="0"/>
              <a:t> @Cristiano</a:t>
            </a:r>
            <a:r>
              <a:rPr lang="en-US" b="1" dirty="0"/>
              <a:t>  </a:t>
            </a:r>
            <a:r>
              <a:rPr lang="en-US" b="1" dirty="0">
                <a:sym typeface="Wingdings" pitchFamily="2" charset="2"/>
              </a:rPr>
              <a:t> </a:t>
            </a:r>
            <a:r>
              <a:rPr lang="en-US" dirty="0"/>
              <a:t>@</a:t>
            </a:r>
            <a:r>
              <a:rPr lang="en-US" dirty="0" err="1"/>
              <a:t>Cristia</a:t>
            </a:r>
            <a:r>
              <a:rPr lang="en-US" b="1" dirty="0" err="1"/>
              <a:t>a</a:t>
            </a:r>
            <a:r>
              <a:rPr lang="en-US" dirty="0" err="1"/>
              <a:t>no</a:t>
            </a:r>
            <a:r>
              <a:rPr lang="en-US" dirty="0"/>
              <a:t> </a:t>
            </a:r>
            <a:r>
              <a:rPr lang="en-US" dirty="0">
                <a:sym typeface="Wingdings" pitchFamily="2" charset="2"/>
              </a:rPr>
              <a:t> </a:t>
            </a:r>
            <a:r>
              <a:rPr lang="en-US" dirty="0"/>
              <a:t>Cristia</a:t>
            </a:r>
            <a:r>
              <a:rPr lang="en-US" b="1" dirty="0"/>
              <a:t>a</a:t>
            </a:r>
            <a:r>
              <a:rPr lang="en-US" dirty="0"/>
              <a:t>no</a:t>
            </a:r>
            <a:r>
              <a:rPr lang="en-US" b="1" dirty="0"/>
              <a:t>7</a:t>
            </a:r>
            <a:endParaRPr lang="el-GR" b="1" dirty="0"/>
          </a:p>
        </p:txBody>
      </p:sp>
    </p:spTree>
    <p:extLst>
      <p:ext uri="{BB962C8B-B14F-4D97-AF65-F5344CB8AC3E}">
        <p14:creationId xmlns:p14="http://schemas.microsoft.com/office/powerpoint/2010/main" val="2511702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p:txBody>
          <a:bodyPr>
            <a:normAutofit fontScale="90000"/>
          </a:bodyPr>
          <a:lstStyle/>
          <a:p>
            <a:br>
              <a:rPr lang="en-US" sz="4000" b="1" dirty="0">
                <a:latin typeface="Calibri Light"/>
                <a:cs typeface="Calibri Light"/>
              </a:rPr>
            </a:br>
            <a:br>
              <a:rPr lang="en-US" sz="4000" b="1" dirty="0">
                <a:latin typeface="Calibri Light"/>
                <a:cs typeface="Calibri Light"/>
              </a:rPr>
            </a:br>
            <a:r>
              <a:rPr lang="en-US" sz="4000" b="1" dirty="0">
                <a:latin typeface="Calibri Light"/>
                <a:cs typeface="Calibri Light"/>
              </a:rPr>
              <a:t>MQ1. </a:t>
            </a:r>
            <a:r>
              <a:rPr lang="en-US" sz="4000" dirty="0">
                <a:latin typeface="Calibri Light"/>
                <a:cs typeface="Calibri Light"/>
              </a:rPr>
              <a:t>Is </a:t>
            </a:r>
            <a:r>
              <a:rPr lang="en-US" sz="4000" b="1" i="1" dirty="0">
                <a:latin typeface="Calibri Light"/>
                <a:cs typeface="Calibri Light"/>
              </a:rPr>
              <a:t>Username Squatting </a:t>
            </a:r>
            <a:r>
              <a:rPr lang="en-US" sz="4000" dirty="0">
                <a:latin typeface="Calibri Light"/>
                <a:cs typeface="Calibri Light"/>
              </a:rPr>
              <a:t>a prevalent problem in OSNs ? (1)</a:t>
            </a:r>
            <a:br>
              <a:rPr lang="en-US" sz="4000" dirty="0">
                <a:latin typeface="Calibri Light"/>
                <a:cs typeface="Calibri Light"/>
              </a:rPr>
            </a:br>
            <a:endParaRPr lang="en-US" sz="4000" dirty="0">
              <a:latin typeface="Calibri Light"/>
              <a:cs typeface="Calibri Light"/>
            </a:endParaRPr>
          </a:p>
          <a:p>
            <a:endParaRPr lang="en-US" dirty="0"/>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3"/>
          <a:stretch>
            <a:fillRect/>
          </a:stretch>
        </p:blipFill>
        <p:spPr>
          <a:xfrm>
            <a:off x="10612537" y="41820"/>
            <a:ext cx="1498854" cy="643662"/>
          </a:xfrm>
        </p:spPr>
      </p:pic>
      <p:sp>
        <p:nvSpPr>
          <p:cNvPr id="6" name="Footer Placeholder 5">
            <a:extLst>
              <a:ext uri="{FF2B5EF4-FFF2-40B4-BE49-F238E27FC236}">
                <a16:creationId xmlns:a16="http://schemas.microsoft.com/office/drawing/2014/main" id="{44755549-EDF0-3617-9FE2-F9CF1CF3D354}"/>
              </a:ext>
            </a:extLst>
          </p:cNvPr>
          <p:cNvSpPr>
            <a:spLocks noGrp="1"/>
          </p:cNvSpPr>
          <p:nvPr>
            <p:ph type="ftr" sz="quarter" idx="11"/>
          </p:nvPr>
        </p:nvSpPr>
        <p:spPr>
          <a:xfrm>
            <a:off x="4038600" y="6460161"/>
            <a:ext cx="4114800" cy="365125"/>
          </a:xfrm>
        </p:spPr>
        <p:txBody>
          <a:bodyPr/>
          <a:lstStyle/>
          <a:p>
            <a:r>
              <a:rPr lang="en-US" dirty="0"/>
              <a:t>Imperial College London - APSS LAB - a.lepipas20@imperial.ac.uk</a:t>
            </a:r>
          </a:p>
        </p:txBody>
      </p:sp>
      <p:sp>
        <p:nvSpPr>
          <p:cNvPr id="28" name="Content Placeholder 2">
            <a:extLst>
              <a:ext uri="{FF2B5EF4-FFF2-40B4-BE49-F238E27FC236}">
                <a16:creationId xmlns:a16="http://schemas.microsoft.com/office/drawing/2014/main" id="{260AF015-6A44-6EB9-9862-D12AF1AC19B3}"/>
              </a:ext>
            </a:extLst>
          </p:cNvPr>
          <p:cNvSpPr>
            <a:spLocks noGrp="1"/>
          </p:cNvSpPr>
          <p:nvPr/>
        </p:nvSpPr>
        <p:spPr>
          <a:xfrm>
            <a:off x="981075" y="1758950"/>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sp>
        <p:nvSpPr>
          <p:cNvPr id="29" name="Slide Number Placeholder 3">
            <a:extLst>
              <a:ext uri="{FF2B5EF4-FFF2-40B4-BE49-F238E27FC236}">
                <a16:creationId xmlns:a16="http://schemas.microsoft.com/office/drawing/2014/main" id="{580495F0-F97A-453B-B6CB-8096F7DE3860}"/>
              </a:ext>
            </a:extLst>
          </p:cNvPr>
          <p:cNvSpPr>
            <a:spLocks noGrp="1"/>
          </p:cNvSpPr>
          <p:nvPr/>
        </p:nvSpPr>
        <p:spPr>
          <a:xfrm>
            <a:off x="8418195" y="6277599"/>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graphicFrame>
        <p:nvGraphicFramePr>
          <p:cNvPr id="31" name="Content Placeholder 1">
            <a:extLst>
              <a:ext uri="{FF2B5EF4-FFF2-40B4-BE49-F238E27FC236}">
                <a16:creationId xmlns:a16="http://schemas.microsoft.com/office/drawing/2014/main" id="{509D8505-73B9-440B-9D2B-39CB58910B3C}"/>
              </a:ext>
            </a:extLst>
          </p:cNvPr>
          <p:cNvGraphicFramePr>
            <a:graphicFrameLocks/>
          </p:cNvGraphicFramePr>
          <p:nvPr>
            <p:extLst>
              <p:ext uri="{D42A27DB-BD31-4B8C-83A1-F6EECF244321}">
                <p14:modId xmlns:p14="http://schemas.microsoft.com/office/powerpoint/2010/main" val="1619996294"/>
              </p:ext>
            </p:extLst>
          </p:nvPr>
        </p:nvGraphicFramePr>
        <p:xfrm>
          <a:off x="2803776" y="3961650"/>
          <a:ext cx="6584448" cy="218983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8" name="Content Placeholder 1">
            <a:extLst>
              <a:ext uri="{FF2B5EF4-FFF2-40B4-BE49-F238E27FC236}">
                <a16:creationId xmlns:a16="http://schemas.microsoft.com/office/drawing/2014/main" id="{91B21278-8B48-4250-8B78-A7F16AA785B1}"/>
              </a:ext>
            </a:extLst>
          </p:cNvPr>
          <p:cNvGraphicFramePr>
            <a:graphicFrameLocks/>
          </p:cNvGraphicFramePr>
          <p:nvPr>
            <p:extLst>
              <p:ext uri="{D42A27DB-BD31-4B8C-83A1-F6EECF244321}">
                <p14:modId xmlns:p14="http://schemas.microsoft.com/office/powerpoint/2010/main" val="1323676053"/>
              </p:ext>
            </p:extLst>
          </p:nvPr>
        </p:nvGraphicFramePr>
        <p:xfrm>
          <a:off x="6877246" y="1777757"/>
          <a:ext cx="3203787" cy="1720997"/>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39" name="Content Placeholder 1">
            <a:extLst>
              <a:ext uri="{FF2B5EF4-FFF2-40B4-BE49-F238E27FC236}">
                <a16:creationId xmlns:a16="http://schemas.microsoft.com/office/drawing/2014/main" id="{0626A069-A0E0-45AD-A031-BD025AE7F50A}"/>
              </a:ext>
            </a:extLst>
          </p:cNvPr>
          <p:cNvGraphicFramePr>
            <a:graphicFrameLocks/>
          </p:cNvGraphicFramePr>
          <p:nvPr>
            <p:extLst>
              <p:ext uri="{D42A27DB-BD31-4B8C-83A1-F6EECF244321}">
                <p14:modId xmlns:p14="http://schemas.microsoft.com/office/powerpoint/2010/main" val="832394857"/>
              </p:ext>
            </p:extLst>
          </p:nvPr>
        </p:nvGraphicFramePr>
        <p:xfrm>
          <a:off x="2857152" y="1956528"/>
          <a:ext cx="2362895" cy="1176130"/>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
        <p:nvSpPr>
          <p:cNvPr id="3" name="Θέση αριθμού διαφάνειας 2">
            <a:extLst>
              <a:ext uri="{FF2B5EF4-FFF2-40B4-BE49-F238E27FC236}">
                <a16:creationId xmlns:a16="http://schemas.microsoft.com/office/drawing/2014/main" id="{A0705406-48DC-4709-5F04-60AE2032B4BC}"/>
              </a:ext>
            </a:extLst>
          </p:cNvPr>
          <p:cNvSpPr>
            <a:spLocks noGrp="1"/>
          </p:cNvSpPr>
          <p:nvPr>
            <p:ph type="sldNum" sz="quarter" idx="12"/>
          </p:nvPr>
        </p:nvSpPr>
        <p:spPr/>
        <p:txBody>
          <a:bodyPr/>
          <a:lstStyle/>
          <a:p>
            <a:fld id="{330EA680-D336-4FF7-8B7A-9848BB0A1C32}" type="slidenum">
              <a:rPr lang="en-US" smtClean="0"/>
              <a:t>8</a:t>
            </a:fld>
            <a:endParaRPr lang="en-US"/>
          </a:p>
        </p:txBody>
      </p:sp>
    </p:spTree>
    <p:extLst>
      <p:ext uri="{BB962C8B-B14F-4D97-AF65-F5344CB8AC3E}">
        <p14:creationId xmlns:p14="http://schemas.microsoft.com/office/powerpoint/2010/main" val="2953216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Picture 60">
            <a:extLst>
              <a:ext uri="{FF2B5EF4-FFF2-40B4-BE49-F238E27FC236}">
                <a16:creationId xmlns:a16="http://schemas.microsoft.com/office/drawing/2014/main" id="{9497F937-6555-1597-0DE7-528BB2980F4E}"/>
              </a:ext>
            </a:extLst>
          </p:cNvPr>
          <p:cNvPicPr>
            <a:picLocks noChangeAspect="1"/>
          </p:cNvPicPr>
          <p:nvPr/>
        </p:nvPicPr>
        <p:blipFill>
          <a:blip r:embed="rId3"/>
          <a:stretch>
            <a:fillRect/>
          </a:stretch>
        </p:blipFill>
        <p:spPr>
          <a:xfrm>
            <a:off x="1517365" y="2448998"/>
            <a:ext cx="9459378" cy="3332801"/>
          </a:xfrm>
          <a:prstGeom prst="rect">
            <a:avLst/>
          </a:prstGeom>
        </p:spPr>
      </p:pic>
      <p:sp>
        <p:nvSpPr>
          <p:cNvPr id="2" name="Title 1">
            <a:extLst>
              <a:ext uri="{FF2B5EF4-FFF2-40B4-BE49-F238E27FC236}">
                <a16:creationId xmlns:a16="http://schemas.microsoft.com/office/drawing/2014/main" id="{F5938C84-917C-8F24-0F1B-68EFD7271853}"/>
              </a:ext>
            </a:extLst>
          </p:cNvPr>
          <p:cNvSpPr>
            <a:spLocks noGrp="1"/>
          </p:cNvSpPr>
          <p:nvPr>
            <p:ph type="title"/>
          </p:nvPr>
        </p:nvSpPr>
        <p:spPr/>
        <p:txBody>
          <a:bodyPr>
            <a:normAutofit fontScale="90000"/>
          </a:bodyPr>
          <a:lstStyle/>
          <a:p>
            <a:br>
              <a:rPr lang="en-US" sz="4000" b="1" dirty="0">
                <a:latin typeface="Calibri Light"/>
                <a:cs typeface="Calibri Light"/>
              </a:rPr>
            </a:br>
            <a:br>
              <a:rPr lang="en-US" sz="4000" b="1" dirty="0">
                <a:latin typeface="Calibri Light"/>
                <a:cs typeface="Calibri Light"/>
              </a:rPr>
            </a:br>
            <a:r>
              <a:rPr lang="en-US" sz="4000" b="1" dirty="0">
                <a:latin typeface="Calibri Light"/>
                <a:cs typeface="Calibri Light"/>
              </a:rPr>
              <a:t>MQ1. </a:t>
            </a:r>
            <a:r>
              <a:rPr lang="en-US" sz="4000" dirty="0">
                <a:latin typeface="Calibri Light"/>
                <a:cs typeface="Calibri Light"/>
              </a:rPr>
              <a:t>Is </a:t>
            </a:r>
            <a:r>
              <a:rPr lang="en-US" sz="4000" b="1" i="1" dirty="0">
                <a:latin typeface="Calibri Light"/>
                <a:cs typeface="Calibri Light"/>
              </a:rPr>
              <a:t>Username Squatting </a:t>
            </a:r>
            <a:r>
              <a:rPr lang="en-US" sz="4000" dirty="0">
                <a:latin typeface="Calibri Light"/>
                <a:cs typeface="Calibri Light"/>
              </a:rPr>
              <a:t>a prevalent problem in OSNs ? (2)</a:t>
            </a:r>
            <a:br>
              <a:rPr lang="en-US" sz="4000" dirty="0">
                <a:latin typeface="Calibri Light"/>
                <a:cs typeface="Calibri Light"/>
              </a:rPr>
            </a:br>
            <a:endParaRPr lang="en-US" sz="4000" dirty="0">
              <a:latin typeface="Calibri Light"/>
              <a:cs typeface="Calibri Light"/>
            </a:endParaRPr>
          </a:p>
          <a:p>
            <a:endParaRPr lang="en-US" dirty="0"/>
          </a:p>
        </p:txBody>
      </p:sp>
      <p:pic>
        <p:nvPicPr>
          <p:cNvPr id="4" name="Content Placeholder 3" descr="apssBlackGreyTagline.png">
            <a:extLst>
              <a:ext uri="{FF2B5EF4-FFF2-40B4-BE49-F238E27FC236}">
                <a16:creationId xmlns:a16="http://schemas.microsoft.com/office/drawing/2014/main" id="{8D5F3B19-5017-19E4-030F-7EB591DE50A4}"/>
              </a:ext>
            </a:extLst>
          </p:cNvPr>
          <p:cNvPicPr>
            <a:picLocks noGrp="1" noChangeAspect="1"/>
          </p:cNvPicPr>
          <p:nvPr>
            <p:ph idx="1"/>
          </p:nvPr>
        </p:nvPicPr>
        <p:blipFill>
          <a:blip r:embed="rId4"/>
          <a:stretch>
            <a:fillRect/>
          </a:stretch>
        </p:blipFill>
        <p:spPr>
          <a:xfrm>
            <a:off x="10612537" y="41820"/>
            <a:ext cx="1498854" cy="643662"/>
          </a:xfrm>
        </p:spPr>
      </p:pic>
      <p:sp>
        <p:nvSpPr>
          <p:cNvPr id="6" name="Footer Placeholder 5">
            <a:extLst>
              <a:ext uri="{FF2B5EF4-FFF2-40B4-BE49-F238E27FC236}">
                <a16:creationId xmlns:a16="http://schemas.microsoft.com/office/drawing/2014/main" id="{44755549-EDF0-3617-9FE2-F9CF1CF3D354}"/>
              </a:ext>
            </a:extLst>
          </p:cNvPr>
          <p:cNvSpPr>
            <a:spLocks noGrp="1"/>
          </p:cNvSpPr>
          <p:nvPr>
            <p:ph type="ftr" sz="quarter" idx="11"/>
          </p:nvPr>
        </p:nvSpPr>
        <p:spPr>
          <a:xfrm>
            <a:off x="4038600" y="6460161"/>
            <a:ext cx="4114800" cy="365125"/>
          </a:xfrm>
        </p:spPr>
        <p:txBody>
          <a:bodyPr/>
          <a:lstStyle/>
          <a:p>
            <a:r>
              <a:rPr lang="en-US" dirty="0"/>
              <a:t>Imperial College London - APSS LAB - a.lepipas20@imperial.ac.uk</a:t>
            </a:r>
          </a:p>
        </p:txBody>
      </p:sp>
      <p:sp>
        <p:nvSpPr>
          <p:cNvPr id="28" name="Content Placeholder 2">
            <a:extLst>
              <a:ext uri="{FF2B5EF4-FFF2-40B4-BE49-F238E27FC236}">
                <a16:creationId xmlns:a16="http://schemas.microsoft.com/office/drawing/2014/main" id="{260AF015-6A44-6EB9-9862-D12AF1AC19B3}"/>
              </a:ext>
            </a:extLst>
          </p:cNvPr>
          <p:cNvSpPr>
            <a:spLocks noGrp="1"/>
          </p:cNvSpPr>
          <p:nvPr/>
        </p:nvSpPr>
        <p:spPr>
          <a:xfrm>
            <a:off x="981075" y="1758950"/>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3 snapshots</a:t>
            </a:r>
            <a:endParaRPr lang="en-GB" dirty="0"/>
          </a:p>
        </p:txBody>
      </p:sp>
      <p:sp>
        <p:nvSpPr>
          <p:cNvPr id="29" name="Slide Number Placeholder 3">
            <a:extLst>
              <a:ext uri="{FF2B5EF4-FFF2-40B4-BE49-F238E27FC236}">
                <a16:creationId xmlns:a16="http://schemas.microsoft.com/office/drawing/2014/main" id="{580495F0-F97A-453B-B6CB-8096F7DE3860}"/>
              </a:ext>
            </a:extLst>
          </p:cNvPr>
          <p:cNvSpPr>
            <a:spLocks noGrp="1"/>
          </p:cNvSpPr>
          <p:nvPr/>
        </p:nvSpPr>
        <p:spPr>
          <a:xfrm>
            <a:off x="8418195" y="6277599"/>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32" name="Rectangle 31">
            <a:extLst>
              <a:ext uri="{FF2B5EF4-FFF2-40B4-BE49-F238E27FC236}">
                <a16:creationId xmlns:a16="http://schemas.microsoft.com/office/drawing/2014/main" id="{E917DDF7-82DD-4D39-9278-3CB7953E5E7A}"/>
              </a:ext>
            </a:extLst>
          </p:cNvPr>
          <p:cNvSpPr/>
          <p:nvPr/>
        </p:nvSpPr>
        <p:spPr>
          <a:xfrm>
            <a:off x="3590455" y="4816900"/>
            <a:ext cx="839174" cy="8681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34" name="Rectangle 33">
            <a:extLst>
              <a:ext uri="{FF2B5EF4-FFF2-40B4-BE49-F238E27FC236}">
                <a16:creationId xmlns:a16="http://schemas.microsoft.com/office/drawing/2014/main" id="{0F9B3139-A53D-4BF8-84BA-A852C8DFE0F6}"/>
              </a:ext>
            </a:extLst>
          </p:cNvPr>
          <p:cNvSpPr/>
          <p:nvPr/>
        </p:nvSpPr>
        <p:spPr>
          <a:xfrm>
            <a:off x="8464455" y="4844852"/>
            <a:ext cx="1017655" cy="86528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36" name="Rectangle 35">
            <a:extLst>
              <a:ext uri="{FF2B5EF4-FFF2-40B4-BE49-F238E27FC236}">
                <a16:creationId xmlns:a16="http://schemas.microsoft.com/office/drawing/2014/main" id="{AAC9A3BE-2B72-4AA6-B4C2-CC0E5A2CD94D}"/>
              </a:ext>
            </a:extLst>
          </p:cNvPr>
          <p:cNvSpPr/>
          <p:nvPr/>
        </p:nvSpPr>
        <p:spPr>
          <a:xfrm>
            <a:off x="6028301" y="4814906"/>
            <a:ext cx="913091" cy="89523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GB"/>
          </a:p>
        </p:txBody>
      </p:sp>
      <p:sp>
        <p:nvSpPr>
          <p:cNvPr id="3" name="Θέση αριθμού διαφάνειας 2">
            <a:extLst>
              <a:ext uri="{FF2B5EF4-FFF2-40B4-BE49-F238E27FC236}">
                <a16:creationId xmlns:a16="http://schemas.microsoft.com/office/drawing/2014/main" id="{ED8CEA14-8B1B-E732-8556-200E06907049}"/>
              </a:ext>
            </a:extLst>
          </p:cNvPr>
          <p:cNvSpPr>
            <a:spLocks noGrp="1"/>
          </p:cNvSpPr>
          <p:nvPr>
            <p:ph type="sldNum" sz="quarter" idx="12"/>
          </p:nvPr>
        </p:nvSpPr>
        <p:spPr/>
        <p:txBody>
          <a:bodyPr/>
          <a:lstStyle/>
          <a:p>
            <a:fld id="{330EA680-D336-4FF7-8B7A-9848BB0A1C32}" type="slidenum">
              <a:rPr lang="en-US" smtClean="0"/>
              <a:t>9</a:t>
            </a:fld>
            <a:endParaRPr lang="en-US"/>
          </a:p>
        </p:txBody>
      </p:sp>
    </p:spTree>
    <p:extLst>
      <p:ext uri="{BB962C8B-B14F-4D97-AF65-F5344CB8AC3E}">
        <p14:creationId xmlns:p14="http://schemas.microsoft.com/office/powerpoint/2010/main" val="782409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6433</TotalTime>
  <Words>1449</Words>
  <Application>Microsoft Macintosh PowerPoint</Application>
  <PresentationFormat>Ευρεία οθόνη</PresentationFormat>
  <Paragraphs>183</Paragraphs>
  <Slides>17</Slides>
  <Notes>15</Notes>
  <HiddenSlides>0</HiddenSlides>
  <MMClips>0</MMClips>
  <ScaleCrop>false</ScaleCrop>
  <HeadingPairs>
    <vt:vector size="6" baseType="variant">
      <vt:variant>
        <vt:lpstr>Γραμματοσειρές που χρησιμοποιούνται</vt:lpstr>
      </vt:variant>
      <vt:variant>
        <vt:i4>7</vt:i4>
      </vt:variant>
      <vt:variant>
        <vt:lpstr>Θέμα</vt:lpstr>
      </vt:variant>
      <vt:variant>
        <vt:i4>1</vt:i4>
      </vt:variant>
      <vt:variant>
        <vt:lpstr>Τίτλοι διαφανειών</vt:lpstr>
      </vt:variant>
      <vt:variant>
        <vt:i4>17</vt:i4>
      </vt:variant>
    </vt:vector>
  </HeadingPairs>
  <TitlesOfParts>
    <vt:vector size="25" baseType="lpstr">
      <vt:lpstr>Aptos</vt:lpstr>
      <vt:lpstr>Aptos Display</vt:lpstr>
      <vt:lpstr>Arial</vt:lpstr>
      <vt:lpstr>Calibri</vt:lpstr>
      <vt:lpstr>Calibri Light</vt:lpstr>
      <vt:lpstr>Wingdings</vt:lpstr>
      <vt:lpstr>Wingdings,Sans-Serif</vt:lpstr>
      <vt:lpstr>office theme</vt:lpstr>
      <vt:lpstr>Username Squatting on Online Social Networks:  A study on X</vt:lpstr>
      <vt:lpstr>Typo-mention                     Impersonator</vt:lpstr>
      <vt:lpstr>What is Username Squatting?</vt:lpstr>
      <vt:lpstr>Skill - Squatting</vt:lpstr>
      <vt:lpstr> Research Questions </vt:lpstr>
      <vt:lpstr>X's Policy</vt:lpstr>
      <vt:lpstr>UsernameCrazy</vt:lpstr>
      <vt:lpstr>  MQ1. Is Username Squatting a prevalent problem in OSNs ? (1)  </vt:lpstr>
      <vt:lpstr>  MQ1. Is Username Squatting a prevalent problem in OSNs ? (2)  </vt:lpstr>
      <vt:lpstr>MQ2. How does it contribute to online confusion ?</vt:lpstr>
      <vt:lpstr>Παρουσίαση του PowerPoint</vt:lpstr>
      <vt:lpstr>Dataset</vt:lpstr>
      <vt:lpstr>Design &amp; Features</vt:lpstr>
      <vt:lpstr>Framework - Overview</vt:lpstr>
      <vt:lpstr>Classification Results</vt:lpstr>
      <vt:lpstr>Responsible Disclosure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Lepipas, Tasos</cp:lastModifiedBy>
  <cp:revision>332</cp:revision>
  <dcterms:created xsi:type="dcterms:W3CDTF">2024-05-09T13:03:19Z</dcterms:created>
  <dcterms:modified xsi:type="dcterms:W3CDTF">2024-09-03T08:31:13Z</dcterms:modified>
</cp:coreProperties>
</file>